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4" r:id="rId5"/>
    <p:sldMasterId id="2147483761" r:id="rId6"/>
  </p:sldMasterIdLst>
  <p:notesMasterIdLst>
    <p:notesMasterId r:id="rId169"/>
  </p:notesMasterIdLst>
  <p:handoutMasterIdLst>
    <p:handoutMasterId r:id="rId170"/>
  </p:handoutMasterIdLst>
  <p:sldIdLst>
    <p:sldId id="256" r:id="rId7"/>
    <p:sldId id="280" r:id="rId8"/>
    <p:sldId id="281" r:id="rId9"/>
    <p:sldId id="273" r:id="rId10"/>
    <p:sldId id="275" r:id="rId11"/>
    <p:sldId id="463" r:id="rId12"/>
    <p:sldId id="270" r:id="rId13"/>
    <p:sldId id="289" r:id="rId14"/>
    <p:sldId id="272" r:id="rId15"/>
    <p:sldId id="279" r:id="rId16"/>
    <p:sldId id="276" r:id="rId17"/>
    <p:sldId id="303" r:id="rId18"/>
    <p:sldId id="372" r:id="rId19"/>
    <p:sldId id="356" r:id="rId20"/>
    <p:sldId id="373" r:id="rId21"/>
    <p:sldId id="374" r:id="rId22"/>
    <p:sldId id="354" r:id="rId23"/>
    <p:sldId id="353" r:id="rId24"/>
    <p:sldId id="390" r:id="rId25"/>
    <p:sldId id="412" r:id="rId26"/>
    <p:sldId id="269" r:id="rId27"/>
    <p:sldId id="306" r:id="rId28"/>
    <p:sldId id="391" r:id="rId29"/>
    <p:sldId id="411" r:id="rId30"/>
    <p:sldId id="398" r:id="rId31"/>
    <p:sldId id="307" r:id="rId32"/>
    <p:sldId id="298" r:id="rId33"/>
    <p:sldId id="399" r:id="rId34"/>
    <p:sldId id="304" r:id="rId35"/>
    <p:sldId id="358" r:id="rId36"/>
    <p:sldId id="311" r:id="rId37"/>
    <p:sldId id="309" r:id="rId38"/>
    <p:sldId id="360" r:id="rId39"/>
    <p:sldId id="400" r:id="rId40"/>
    <p:sldId id="401" r:id="rId41"/>
    <p:sldId id="402" r:id="rId42"/>
    <p:sldId id="403" r:id="rId43"/>
    <p:sldId id="404" r:id="rId44"/>
    <p:sldId id="332" r:id="rId45"/>
    <p:sldId id="283" r:id="rId46"/>
    <p:sldId id="405" r:id="rId47"/>
    <p:sldId id="282" r:id="rId48"/>
    <p:sldId id="389" r:id="rId49"/>
    <p:sldId id="257" r:id="rId50"/>
    <p:sldId id="406" r:id="rId51"/>
    <p:sldId id="335" r:id="rId52"/>
    <p:sldId id="336" r:id="rId53"/>
    <p:sldId id="337" r:id="rId54"/>
    <p:sldId id="338" r:id="rId55"/>
    <p:sldId id="393" r:id="rId56"/>
    <p:sldId id="286" r:id="rId57"/>
    <p:sldId id="407" r:id="rId58"/>
    <p:sldId id="369" r:id="rId59"/>
    <p:sldId id="259" r:id="rId60"/>
    <p:sldId id="340" r:id="rId61"/>
    <p:sldId id="366" r:id="rId62"/>
    <p:sldId id="260" r:id="rId63"/>
    <p:sldId id="334" r:id="rId64"/>
    <p:sldId id="370" r:id="rId65"/>
    <p:sldId id="274" r:id="rId66"/>
    <p:sldId id="267" r:id="rId67"/>
    <p:sldId id="350" r:id="rId68"/>
    <p:sldId id="345" r:id="rId69"/>
    <p:sldId id="349" r:id="rId70"/>
    <p:sldId id="333" r:id="rId71"/>
    <p:sldId id="386" r:id="rId72"/>
    <p:sldId id="408" r:id="rId73"/>
    <p:sldId id="387" r:id="rId74"/>
    <p:sldId id="409" r:id="rId75"/>
    <p:sldId id="371" r:id="rId76"/>
    <p:sldId id="364" r:id="rId77"/>
    <p:sldId id="268" r:id="rId78"/>
    <p:sldId id="263" r:id="rId79"/>
    <p:sldId id="346" r:id="rId80"/>
    <p:sldId id="365" r:id="rId81"/>
    <p:sldId id="317" r:id="rId82"/>
    <p:sldId id="413" r:id="rId83"/>
    <p:sldId id="392" r:id="rId84"/>
    <p:sldId id="266" r:id="rId85"/>
    <p:sldId id="367" r:id="rId86"/>
    <p:sldId id="368" r:id="rId87"/>
    <p:sldId id="384" r:id="rId88"/>
    <p:sldId id="385" r:id="rId89"/>
    <p:sldId id="383" r:id="rId90"/>
    <p:sldId id="324" r:id="rId91"/>
    <p:sldId id="394" r:id="rId92"/>
    <p:sldId id="284" r:id="rId93"/>
    <p:sldId id="302" r:id="rId94"/>
    <p:sldId id="293" r:id="rId95"/>
    <p:sldId id="292" r:id="rId96"/>
    <p:sldId id="414" r:id="rId97"/>
    <p:sldId id="415" r:id="rId98"/>
    <p:sldId id="464" r:id="rId99"/>
    <p:sldId id="416" r:id="rId100"/>
    <p:sldId id="417" r:id="rId101"/>
    <p:sldId id="418" r:id="rId102"/>
    <p:sldId id="443" r:id="rId103"/>
    <p:sldId id="419" r:id="rId104"/>
    <p:sldId id="420" r:id="rId105"/>
    <p:sldId id="444" r:id="rId106"/>
    <p:sldId id="421" r:id="rId107"/>
    <p:sldId id="422" r:id="rId108"/>
    <p:sldId id="445" r:id="rId109"/>
    <p:sldId id="423" r:id="rId110"/>
    <p:sldId id="424" r:id="rId111"/>
    <p:sldId id="446" r:id="rId112"/>
    <p:sldId id="291" r:id="rId113"/>
    <p:sldId id="425" r:id="rId114"/>
    <p:sldId id="447" r:id="rId115"/>
    <p:sldId id="426" r:id="rId116"/>
    <p:sldId id="427" r:id="rId117"/>
    <p:sldId id="448" r:id="rId118"/>
    <p:sldId id="428" r:id="rId119"/>
    <p:sldId id="429" r:id="rId120"/>
    <p:sldId id="449" r:id="rId121"/>
    <p:sldId id="430" r:id="rId122"/>
    <p:sldId id="431" r:id="rId123"/>
    <p:sldId id="450" r:id="rId124"/>
    <p:sldId id="432" r:id="rId125"/>
    <p:sldId id="433" r:id="rId126"/>
    <p:sldId id="451" r:id="rId127"/>
    <p:sldId id="277" r:id="rId128"/>
    <p:sldId id="434" r:id="rId129"/>
    <p:sldId id="452" r:id="rId130"/>
    <p:sldId id="278" r:id="rId131"/>
    <p:sldId id="435" r:id="rId132"/>
    <p:sldId id="453" r:id="rId133"/>
    <p:sldId id="288" r:id="rId134"/>
    <p:sldId id="465" r:id="rId135"/>
    <p:sldId id="466" r:id="rId136"/>
    <p:sldId id="290" r:id="rId137"/>
    <p:sldId id="467" r:id="rId138"/>
    <p:sldId id="436" r:id="rId139"/>
    <p:sldId id="455" r:id="rId140"/>
    <p:sldId id="437" r:id="rId141"/>
    <p:sldId id="287" r:id="rId142"/>
    <p:sldId id="296" r:id="rId143"/>
    <p:sldId id="438" r:id="rId144"/>
    <p:sldId id="439" r:id="rId145"/>
    <p:sldId id="258" r:id="rId146"/>
    <p:sldId id="264" r:id="rId147"/>
    <p:sldId id="456" r:id="rId148"/>
    <p:sldId id="440" r:id="rId149"/>
    <p:sldId id="441" r:id="rId150"/>
    <p:sldId id="265" r:id="rId151"/>
    <p:sldId id="457" r:id="rId152"/>
    <p:sldId id="261" r:id="rId153"/>
    <p:sldId id="262" r:id="rId154"/>
    <p:sldId id="442" r:id="rId155"/>
    <p:sldId id="301" r:id="rId156"/>
    <p:sldId id="459" r:id="rId157"/>
    <p:sldId id="460" r:id="rId158"/>
    <p:sldId id="305" r:id="rId159"/>
    <p:sldId id="470" r:id="rId160"/>
    <p:sldId id="461" r:id="rId161"/>
    <p:sldId id="469" r:id="rId162"/>
    <p:sldId id="468" r:id="rId163"/>
    <p:sldId id="462" r:id="rId164"/>
    <p:sldId id="299" r:id="rId165"/>
    <p:sldId id="458" r:id="rId166"/>
    <p:sldId id="300" r:id="rId167"/>
    <p:sldId id="285" r:id="rId168"/>
  </p:sldIdLst>
  <p:sldSz cx="9144000" cy="5143500" type="screen16x9"/>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793" userDrawn="1">
          <p15:clr>
            <a:srgbClr val="A4A3A4"/>
          </p15:clr>
        </p15:guide>
        <p15:guide id="3" orient="horz" pos="962"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E"/>
    <a:srgbClr val="154273"/>
    <a:srgbClr val="F2D9E7"/>
    <a:srgbClr val="E5B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5" autoAdjust="0"/>
    <p:restoredTop sz="77267" autoAdjust="0"/>
  </p:normalViewPr>
  <p:slideViewPr>
    <p:cSldViewPr snapToGrid="0">
      <p:cViewPr varScale="1">
        <p:scale>
          <a:sx n="88" d="100"/>
          <a:sy n="88" d="100"/>
        </p:scale>
        <p:origin x="1206" y="78"/>
      </p:cViewPr>
      <p:guideLst>
        <p:guide orient="horz" pos="1620"/>
        <p:guide pos="793"/>
        <p:guide orient="horz" pos="96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2" d="100"/>
          <a:sy n="82" d="100"/>
        </p:scale>
        <p:origin x="-3168"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tableStyles" Target="tableStyles.xml"/><Relationship Id="rId170"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commentAuthors" Target="commentAuthor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slide" Target="slides/slide158.xml"/><Relationship Id="rId16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72"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werkblad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Dropbox\Cees_Daan\Figuren%204.4.6-4.4.11.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werkblad.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8.xml.rels><?xml version="1.0" encoding="UTF-8" standalone="yes"?>
<Relationships xmlns="http://schemas.openxmlformats.org/package/2006/relationships"><Relationship Id="rId3" Type="http://schemas.openxmlformats.org/officeDocument/2006/relationships/oleObject" Target="Map2"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rotterdam.local\vdfs001\HOMEDIRECTORY\UserHome09\125841\MRH\Mijn%20Documenten\Data%20GFT%20Hoogbouw\Almere\interval%20tussen%20stortdage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6">
                <a:lumMod val="75000"/>
              </a:schemeClr>
            </a:solidFill>
            <a:ln>
              <a:solidFill>
                <a:schemeClr val="tx1"/>
              </a:solidFill>
            </a:ln>
            <a:effectLst/>
          </c:spPr>
          <c:invertIfNegative val="0"/>
          <c:cat>
            <c:strRef>
              <c:f>Sheet1!$B$1:$D$1</c:f>
              <c:strCache>
                <c:ptCount val="2"/>
                <c:pt idx="0">
                  <c:v>Groep die bak NIET krijgt aangeboden</c:v>
                </c:pt>
                <c:pt idx="1">
                  <c:v>Groep die bak WEL krijgt aangeboden</c:v>
                </c:pt>
              </c:strCache>
              <c:extLst/>
            </c:strRef>
          </c:cat>
          <c:val>
            <c:numRef>
              <c:f>Sheet1!$B$2:$D$2</c:f>
              <c:numCache>
                <c:formatCode>General</c:formatCode>
                <c:ptCount val="2"/>
                <c:pt idx="0">
                  <c:v>3.5555555555555556E-2</c:v>
                </c:pt>
                <c:pt idx="1">
                  <c:v>0.43555555555555553</c:v>
                </c:pt>
              </c:numCache>
              <c:extLst/>
            </c:numRef>
          </c:val>
          <c:extLst>
            <c:ext xmlns:c16="http://schemas.microsoft.com/office/drawing/2014/chart" uri="{C3380CC4-5D6E-409C-BE32-E72D297353CC}">
              <c16:uniqueId val="{00000000-0BAA-4C78-B5BB-B3CC550E6940}"/>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Sheet1!$B$1:$D$1</c:f>
              <c:strCache>
                <c:ptCount val="2"/>
                <c:pt idx="0">
                  <c:v>Groep die bak NIET krijgt aangeboden</c:v>
                </c:pt>
                <c:pt idx="1">
                  <c:v>Groep die bak WEL krijgt aangeboden</c:v>
                </c:pt>
              </c:strCache>
              <c:extLst/>
            </c:strRef>
          </c:cat>
          <c:val>
            <c:numRef>
              <c:f>Sheet1!$B$3:$D$3</c:f>
              <c:numCache>
                <c:formatCode>General</c:formatCode>
                <c:ptCount val="2"/>
                <c:pt idx="0">
                  <c:v>0</c:v>
                </c:pt>
                <c:pt idx="1">
                  <c:v>0</c:v>
                </c:pt>
              </c:numCache>
              <c:extLst/>
            </c:numRef>
          </c:val>
          <c:extLst>
            <c:ext xmlns:c16="http://schemas.microsoft.com/office/drawing/2014/chart" uri="{C3380CC4-5D6E-409C-BE32-E72D297353CC}">
              <c16:uniqueId val="{00000001-0BAA-4C78-B5BB-B3CC550E6940}"/>
            </c:ext>
          </c:extLst>
        </c:ser>
        <c:ser>
          <c:idx val="2"/>
          <c:order val="2"/>
          <c:spPr>
            <a:solidFill>
              <a:schemeClr val="accent4">
                <a:lumMod val="60000"/>
                <a:lumOff val="40000"/>
              </a:schemeClr>
            </a:solidFill>
            <a:ln>
              <a:solidFill>
                <a:schemeClr val="tx1"/>
              </a:solidFill>
            </a:ln>
            <a:effectLst/>
          </c:spPr>
          <c:invertIfNegative val="0"/>
          <c:dPt>
            <c:idx val="0"/>
            <c:invertIfNegative val="0"/>
            <c:bubble3D val="0"/>
            <c:extLst>
              <c:ext xmlns:c16="http://schemas.microsoft.com/office/drawing/2014/chart" uri="{C3380CC4-5D6E-409C-BE32-E72D297353CC}">
                <c16:uniqueId val="{00000002-0BAA-4C78-B5BB-B3CC550E6940}"/>
              </c:ext>
            </c:extLst>
          </c:dPt>
          <c:cat>
            <c:strRef>
              <c:f>Sheet1!$B$1:$D$1</c:f>
              <c:strCache>
                <c:ptCount val="2"/>
                <c:pt idx="0">
                  <c:v>Groep die bak NIET krijgt aangeboden</c:v>
                </c:pt>
                <c:pt idx="1">
                  <c:v>Groep die bak WEL krijgt aangeboden</c:v>
                </c:pt>
              </c:strCache>
              <c:extLst/>
            </c:strRef>
          </c:cat>
          <c:val>
            <c:numRef>
              <c:f>Sheet1!$B$4:$D$4</c:f>
              <c:numCache>
                <c:formatCode>General</c:formatCode>
                <c:ptCount val="2"/>
                <c:pt idx="0">
                  <c:v>0.96444444444444444</c:v>
                </c:pt>
                <c:pt idx="1">
                  <c:v>0.56444444444444453</c:v>
                </c:pt>
              </c:numCache>
              <c:extLst/>
            </c:numRef>
          </c:val>
          <c:extLst>
            <c:ext xmlns:c16="http://schemas.microsoft.com/office/drawing/2014/chart" uri="{C3380CC4-5D6E-409C-BE32-E72D297353CC}">
              <c16:uniqueId val="{00000003-0BAA-4C78-B5BB-B3CC550E6940}"/>
            </c:ext>
          </c:extLst>
        </c:ser>
        <c:dLbls>
          <c:showLegendKey val="0"/>
          <c:showVal val="0"/>
          <c:showCatName val="0"/>
          <c:showSerName val="0"/>
          <c:showPercent val="0"/>
          <c:showBubbleSize val="0"/>
        </c:dLbls>
        <c:gapWidth val="150"/>
        <c:overlap val="100"/>
        <c:axId val="205972216"/>
        <c:axId val="205937000"/>
      </c:barChart>
      <c:catAx>
        <c:axId val="205972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37000"/>
        <c:crosses val="autoZero"/>
        <c:auto val="1"/>
        <c:lblAlgn val="ctr"/>
        <c:lblOffset val="100"/>
        <c:noMultiLvlLbl val="0"/>
      </c:catAx>
      <c:valAx>
        <c:axId val="205937000"/>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7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48977491981315"/>
          <c:y val="0.14760961810466761"/>
          <c:w val="0.83727972792946959"/>
          <c:h val="0.57483210638274174"/>
        </c:manualLayout>
      </c:layout>
      <c:barChart>
        <c:barDir val="col"/>
        <c:grouping val="stacked"/>
        <c:varyColors val="0"/>
        <c:ser>
          <c:idx val="0"/>
          <c:order val="0"/>
          <c:tx>
            <c:strRef>
              <c:f>'Schiedam alles'!$K$4</c:f>
              <c:strCache>
                <c:ptCount val="1"/>
                <c:pt idx="0">
                  <c:v>1 X per week</c:v>
                </c:pt>
              </c:strCache>
            </c:strRef>
          </c:tx>
          <c:spPr>
            <a:solidFill>
              <a:schemeClr val="accent1"/>
            </a:solidFill>
            <a:ln>
              <a:noFill/>
            </a:ln>
            <a:effectLst/>
          </c:spPr>
          <c:invertIfNegative val="0"/>
          <c:cat>
            <c:strRef>
              <c:f>'Schiedam alles'!$J$5:$J$9</c:f>
              <c:strCache>
                <c:ptCount val="5"/>
                <c:pt idx="0">
                  <c:v>resp voor</c:v>
                </c:pt>
                <c:pt idx="1">
                  <c:v>resp na</c:v>
                </c:pt>
                <c:pt idx="3">
                  <c:v>geen enq voor</c:v>
                </c:pt>
                <c:pt idx="4">
                  <c:v>geen enq na</c:v>
                </c:pt>
              </c:strCache>
            </c:strRef>
          </c:cat>
          <c:val>
            <c:numRef>
              <c:f>'Schiedam alles'!$K$5:$K$9</c:f>
              <c:numCache>
                <c:formatCode>0%</c:formatCode>
                <c:ptCount val="5"/>
                <c:pt idx="0">
                  <c:v>5.1639344262295064E-2</c:v>
                </c:pt>
                <c:pt idx="1">
                  <c:v>5.4400000000000039E-2</c:v>
                </c:pt>
                <c:pt idx="3">
                  <c:v>3.1441048034934492E-2</c:v>
                </c:pt>
                <c:pt idx="4">
                  <c:v>3.3650141279219205E-2</c:v>
                </c:pt>
              </c:numCache>
            </c:numRef>
          </c:val>
          <c:extLst>
            <c:ext xmlns:c16="http://schemas.microsoft.com/office/drawing/2014/chart" uri="{C3380CC4-5D6E-409C-BE32-E72D297353CC}">
              <c16:uniqueId val="{00000000-0FF1-48CA-AB32-A011056E5DE2}"/>
            </c:ext>
          </c:extLst>
        </c:ser>
        <c:ser>
          <c:idx val="1"/>
          <c:order val="1"/>
          <c:tx>
            <c:strRef>
              <c:f>'Schiedam alles'!$L$4</c:f>
              <c:strCache>
                <c:ptCount val="1"/>
                <c:pt idx="0">
                  <c:v>Meer X per week</c:v>
                </c:pt>
              </c:strCache>
            </c:strRef>
          </c:tx>
          <c:spPr>
            <a:solidFill>
              <a:schemeClr val="accent2"/>
            </a:solidFill>
            <a:ln>
              <a:noFill/>
            </a:ln>
            <a:effectLst/>
          </c:spPr>
          <c:invertIfNegative val="0"/>
          <c:cat>
            <c:strRef>
              <c:f>'Schiedam alles'!$J$5:$J$9</c:f>
              <c:strCache>
                <c:ptCount val="5"/>
                <c:pt idx="0">
                  <c:v>resp voor</c:v>
                </c:pt>
                <c:pt idx="1">
                  <c:v>resp na</c:v>
                </c:pt>
                <c:pt idx="3">
                  <c:v>geen enq voor</c:v>
                </c:pt>
                <c:pt idx="4">
                  <c:v>geen enq na</c:v>
                </c:pt>
              </c:strCache>
            </c:strRef>
          </c:cat>
          <c:val>
            <c:numRef>
              <c:f>'Schiedam alles'!$L$5:$L$9</c:f>
              <c:numCache>
                <c:formatCode>0%</c:formatCode>
                <c:ptCount val="5"/>
                <c:pt idx="0">
                  <c:v>3.1147540983606559E-2</c:v>
                </c:pt>
                <c:pt idx="1">
                  <c:v>5.920000000000003E-2</c:v>
                </c:pt>
                <c:pt idx="3">
                  <c:v>1.7210377600821992E-2</c:v>
                </c:pt>
                <c:pt idx="4">
                  <c:v>2.3323914718725899E-2</c:v>
                </c:pt>
              </c:numCache>
            </c:numRef>
          </c:val>
          <c:extLst>
            <c:ext xmlns:c16="http://schemas.microsoft.com/office/drawing/2014/chart" uri="{C3380CC4-5D6E-409C-BE32-E72D297353CC}">
              <c16:uniqueId val="{00000001-0FF1-48CA-AB32-A011056E5DE2}"/>
            </c:ext>
          </c:extLst>
        </c:ser>
        <c:dLbls>
          <c:showLegendKey val="0"/>
          <c:showVal val="0"/>
          <c:showCatName val="0"/>
          <c:showSerName val="0"/>
          <c:showPercent val="0"/>
          <c:showBubbleSize val="0"/>
        </c:dLbls>
        <c:gapWidth val="150"/>
        <c:overlap val="100"/>
        <c:axId val="646499456"/>
        <c:axId val="646498144"/>
      </c:barChart>
      <c:catAx>
        <c:axId val="64649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646498144"/>
        <c:crosses val="autoZero"/>
        <c:auto val="1"/>
        <c:lblAlgn val="ctr"/>
        <c:lblOffset val="100"/>
        <c:noMultiLvlLbl val="0"/>
      </c:catAx>
      <c:valAx>
        <c:axId val="646498144"/>
        <c:scaling>
          <c:orientation val="minMax"/>
          <c:max val="0.2"/>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nl-NL"/>
          </a:p>
        </c:txPr>
        <c:crossAx val="646499456"/>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6">
                <a:lumMod val="75000"/>
              </a:schemeClr>
            </a:solidFill>
            <a:ln>
              <a:solidFill>
                <a:schemeClr val="tx1"/>
              </a:solidFill>
            </a:ln>
            <a:effectLst/>
          </c:spPr>
          <c:invertIfNegative val="0"/>
          <c:cat>
            <c:strRef>
              <c:f>Sheet1!$B$1:$D$1</c:f>
              <c:strCache>
                <c:ptCount val="2"/>
                <c:pt idx="0">
                  <c:v>Groep die bak NIET krijgt aangeboden</c:v>
                </c:pt>
                <c:pt idx="1">
                  <c:v>Groep die bak WEL krijgt aangeboden</c:v>
                </c:pt>
              </c:strCache>
              <c:extLst/>
            </c:strRef>
          </c:cat>
          <c:val>
            <c:numRef>
              <c:f>Sheet1!$B$2:$D$2</c:f>
              <c:numCache>
                <c:formatCode>General</c:formatCode>
                <c:ptCount val="2"/>
                <c:pt idx="0">
                  <c:v>3.5555555555555556E-2</c:v>
                </c:pt>
                <c:pt idx="1">
                  <c:v>0.43555555555555553</c:v>
                </c:pt>
              </c:numCache>
              <c:extLst/>
            </c:numRef>
          </c:val>
          <c:extLst>
            <c:ext xmlns:c16="http://schemas.microsoft.com/office/drawing/2014/chart" uri="{C3380CC4-5D6E-409C-BE32-E72D297353CC}">
              <c16:uniqueId val="{00000000-07C9-4691-94D6-C1532EDDD053}"/>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Sheet1!$B$1:$D$1</c:f>
              <c:strCache>
                <c:ptCount val="2"/>
                <c:pt idx="0">
                  <c:v>Groep die bak NIET krijgt aangeboden</c:v>
                </c:pt>
                <c:pt idx="1">
                  <c:v>Groep die bak WEL krijgt aangeboden</c:v>
                </c:pt>
              </c:strCache>
              <c:extLst/>
            </c:strRef>
          </c:cat>
          <c:val>
            <c:numRef>
              <c:f>Sheet1!$B$3:$D$3</c:f>
              <c:numCache>
                <c:formatCode>General</c:formatCode>
                <c:ptCount val="2"/>
                <c:pt idx="0">
                  <c:v>0</c:v>
                </c:pt>
                <c:pt idx="1">
                  <c:v>0</c:v>
                </c:pt>
              </c:numCache>
              <c:extLst/>
            </c:numRef>
          </c:val>
          <c:extLst>
            <c:ext xmlns:c16="http://schemas.microsoft.com/office/drawing/2014/chart" uri="{C3380CC4-5D6E-409C-BE32-E72D297353CC}">
              <c16:uniqueId val="{00000001-07C9-4691-94D6-C1532EDDD053}"/>
            </c:ext>
          </c:extLst>
        </c:ser>
        <c:ser>
          <c:idx val="2"/>
          <c:order val="2"/>
          <c:spPr>
            <a:solidFill>
              <a:schemeClr val="accent4">
                <a:lumMod val="60000"/>
                <a:lumOff val="40000"/>
              </a:schemeClr>
            </a:solidFill>
            <a:ln>
              <a:solidFill>
                <a:schemeClr val="tx1"/>
              </a:solidFill>
            </a:ln>
            <a:effectLst/>
          </c:spPr>
          <c:invertIfNegative val="0"/>
          <c:dPt>
            <c:idx val="0"/>
            <c:invertIfNegative val="0"/>
            <c:bubble3D val="0"/>
            <c:extLst>
              <c:ext xmlns:c16="http://schemas.microsoft.com/office/drawing/2014/chart" uri="{C3380CC4-5D6E-409C-BE32-E72D297353CC}">
                <c16:uniqueId val="{00000002-07C9-4691-94D6-C1532EDDD053}"/>
              </c:ext>
            </c:extLst>
          </c:dPt>
          <c:cat>
            <c:strRef>
              <c:f>Sheet1!$B$1:$D$1</c:f>
              <c:strCache>
                <c:ptCount val="2"/>
                <c:pt idx="0">
                  <c:v>Groep die bak NIET krijgt aangeboden</c:v>
                </c:pt>
                <c:pt idx="1">
                  <c:v>Groep die bak WEL krijgt aangeboden</c:v>
                </c:pt>
              </c:strCache>
              <c:extLst/>
            </c:strRef>
          </c:cat>
          <c:val>
            <c:numRef>
              <c:f>Sheet1!$B$4:$D$4</c:f>
              <c:numCache>
                <c:formatCode>General</c:formatCode>
                <c:ptCount val="2"/>
                <c:pt idx="0">
                  <c:v>0.96444444444444444</c:v>
                </c:pt>
                <c:pt idx="1">
                  <c:v>0.56444444444444453</c:v>
                </c:pt>
              </c:numCache>
              <c:extLst/>
            </c:numRef>
          </c:val>
          <c:extLst>
            <c:ext xmlns:c16="http://schemas.microsoft.com/office/drawing/2014/chart" uri="{C3380CC4-5D6E-409C-BE32-E72D297353CC}">
              <c16:uniqueId val="{00000003-07C9-4691-94D6-C1532EDDD053}"/>
            </c:ext>
          </c:extLst>
        </c:ser>
        <c:dLbls>
          <c:showLegendKey val="0"/>
          <c:showVal val="0"/>
          <c:showCatName val="0"/>
          <c:showSerName val="0"/>
          <c:showPercent val="0"/>
          <c:showBubbleSize val="0"/>
        </c:dLbls>
        <c:gapWidth val="150"/>
        <c:overlap val="100"/>
        <c:axId val="205972216"/>
        <c:axId val="205937000"/>
      </c:barChart>
      <c:catAx>
        <c:axId val="205972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37000"/>
        <c:crosses val="autoZero"/>
        <c:auto val="1"/>
        <c:lblAlgn val="ctr"/>
        <c:lblOffset val="100"/>
        <c:noMultiLvlLbl val="0"/>
      </c:catAx>
      <c:valAx>
        <c:axId val="205937000"/>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7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6">
                <a:lumMod val="75000"/>
              </a:schemeClr>
            </a:solidFill>
            <a:ln>
              <a:solidFill>
                <a:schemeClr val="tx1"/>
              </a:solidFill>
            </a:ln>
            <a:effectLst/>
          </c:spPr>
          <c:invertIfNegative val="0"/>
          <c:cat>
            <c:strRef>
              <c:f>Sheet1!$B$1:$D$1</c:f>
              <c:strCache>
                <c:ptCount val="2"/>
                <c:pt idx="0">
                  <c:v>Groep die bak NIET krijgt aangeboden</c:v>
                </c:pt>
                <c:pt idx="1">
                  <c:v>Groep die bak WEL krijgt aangeboden</c:v>
                </c:pt>
              </c:strCache>
              <c:extLst/>
            </c:strRef>
          </c:cat>
          <c:val>
            <c:numRef>
              <c:f>Sheet1!$B$2:$D$2</c:f>
              <c:numCache>
                <c:formatCode>General</c:formatCode>
                <c:ptCount val="2"/>
                <c:pt idx="0">
                  <c:v>3.5555555555555556E-2</c:v>
                </c:pt>
                <c:pt idx="1">
                  <c:v>0.43555555555555553</c:v>
                </c:pt>
              </c:numCache>
              <c:extLst/>
            </c:numRef>
          </c:val>
          <c:extLst>
            <c:ext xmlns:c16="http://schemas.microsoft.com/office/drawing/2014/chart" uri="{C3380CC4-5D6E-409C-BE32-E72D297353CC}">
              <c16:uniqueId val="{00000000-9ACF-4537-B24C-F7EDAD72FB57}"/>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Sheet1!$B$1:$D$1</c:f>
              <c:strCache>
                <c:ptCount val="2"/>
                <c:pt idx="0">
                  <c:v>Groep die bak NIET krijgt aangeboden</c:v>
                </c:pt>
                <c:pt idx="1">
                  <c:v>Groep die bak WEL krijgt aangeboden</c:v>
                </c:pt>
              </c:strCache>
              <c:extLst/>
            </c:strRef>
          </c:cat>
          <c:val>
            <c:numRef>
              <c:f>Sheet1!$B$3:$D$3</c:f>
              <c:numCache>
                <c:formatCode>General</c:formatCode>
                <c:ptCount val="2"/>
                <c:pt idx="0">
                  <c:v>0</c:v>
                </c:pt>
                <c:pt idx="1">
                  <c:v>0</c:v>
                </c:pt>
              </c:numCache>
              <c:extLst/>
            </c:numRef>
          </c:val>
          <c:extLst>
            <c:ext xmlns:c16="http://schemas.microsoft.com/office/drawing/2014/chart" uri="{C3380CC4-5D6E-409C-BE32-E72D297353CC}">
              <c16:uniqueId val="{00000001-9ACF-4537-B24C-F7EDAD72FB57}"/>
            </c:ext>
          </c:extLst>
        </c:ser>
        <c:ser>
          <c:idx val="2"/>
          <c:order val="2"/>
          <c:spPr>
            <a:solidFill>
              <a:schemeClr val="accent4">
                <a:lumMod val="60000"/>
                <a:lumOff val="40000"/>
              </a:schemeClr>
            </a:solidFill>
            <a:ln>
              <a:solidFill>
                <a:schemeClr val="tx1"/>
              </a:solidFill>
            </a:ln>
            <a:effectLst/>
          </c:spPr>
          <c:invertIfNegative val="0"/>
          <c:dPt>
            <c:idx val="0"/>
            <c:invertIfNegative val="0"/>
            <c:bubble3D val="0"/>
            <c:extLst>
              <c:ext xmlns:c16="http://schemas.microsoft.com/office/drawing/2014/chart" uri="{C3380CC4-5D6E-409C-BE32-E72D297353CC}">
                <c16:uniqueId val="{00000002-9ACF-4537-B24C-F7EDAD72FB57}"/>
              </c:ext>
            </c:extLst>
          </c:dPt>
          <c:cat>
            <c:strRef>
              <c:f>Sheet1!$B$1:$D$1</c:f>
              <c:strCache>
                <c:ptCount val="2"/>
                <c:pt idx="0">
                  <c:v>Groep die bak NIET krijgt aangeboden</c:v>
                </c:pt>
                <c:pt idx="1">
                  <c:v>Groep die bak WEL krijgt aangeboden</c:v>
                </c:pt>
              </c:strCache>
              <c:extLst/>
            </c:strRef>
          </c:cat>
          <c:val>
            <c:numRef>
              <c:f>Sheet1!$B$4:$D$4</c:f>
              <c:numCache>
                <c:formatCode>General</c:formatCode>
                <c:ptCount val="2"/>
                <c:pt idx="0">
                  <c:v>0.96444444444444444</c:v>
                </c:pt>
                <c:pt idx="1">
                  <c:v>0.56444444444444453</c:v>
                </c:pt>
              </c:numCache>
              <c:extLst/>
            </c:numRef>
          </c:val>
          <c:extLst>
            <c:ext xmlns:c16="http://schemas.microsoft.com/office/drawing/2014/chart" uri="{C3380CC4-5D6E-409C-BE32-E72D297353CC}">
              <c16:uniqueId val="{00000003-9ACF-4537-B24C-F7EDAD72FB57}"/>
            </c:ext>
          </c:extLst>
        </c:ser>
        <c:dLbls>
          <c:showLegendKey val="0"/>
          <c:showVal val="0"/>
          <c:showCatName val="0"/>
          <c:showSerName val="0"/>
          <c:showPercent val="0"/>
          <c:showBubbleSize val="0"/>
        </c:dLbls>
        <c:gapWidth val="150"/>
        <c:overlap val="100"/>
        <c:axId val="205972216"/>
        <c:axId val="205937000"/>
      </c:barChart>
      <c:catAx>
        <c:axId val="205972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37000"/>
        <c:crosses val="autoZero"/>
        <c:auto val="1"/>
        <c:lblAlgn val="ctr"/>
        <c:lblOffset val="100"/>
        <c:noMultiLvlLbl val="0"/>
      </c:catAx>
      <c:valAx>
        <c:axId val="205937000"/>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7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6">
                <a:lumMod val="75000"/>
              </a:schemeClr>
            </a:solidFill>
            <a:ln>
              <a:solidFill>
                <a:schemeClr val="tx1"/>
              </a:solidFill>
            </a:ln>
            <a:effectLst/>
          </c:spPr>
          <c:invertIfNegative val="0"/>
          <c:cat>
            <c:strRef>
              <c:f>Sheet1!$B$1:$D$1</c:f>
              <c:strCache>
                <c:ptCount val="2"/>
                <c:pt idx="0">
                  <c:v>Groep die bak NIET krijgt aangeboden</c:v>
                </c:pt>
                <c:pt idx="1">
                  <c:v>Groep die bak WEL krijgt aangeboden</c:v>
                </c:pt>
              </c:strCache>
              <c:extLst/>
            </c:strRef>
          </c:cat>
          <c:val>
            <c:numRef>
              <c:f>Sheet1!$B$2:$D$2</c:f>
              <c:numCache>
                <c:formatCode>General</c:formatCode>
                <c:ptCount val="2"/>
                <c:pt idx="0">
                  <c:v>3.5555555555555556E-2</c:v>
                </c:pt>
                <c:pt idx="1">
                  <c:v>0.43555555555555553</c:v>
                </c:pt>
              </c:numCache>
              <c:extLst/>
            </c:numRef>
          </c:val>
          <c:extLst>
            <c:ext xmlns:c16="http://schemas.microsoft.com/office/drawing/2014/chart" uri="{C3380CC4-5D6E-409C-BE32-E72D297353CC}">
              <c16:uniqueId val="{00000000-157B-44A6-9D0D-EF0CD78AAB61}"/>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Sheet1!$B$1:$D$1</c:f>
              <c:strCache>
                <c:ptCount val="2"/>
                <c:pt idx="0">
                  <c:v>Groep die bak NIET krijgt aangeboden</c:v>
                </c:pt>
                <c:pt idx="1">
                  <c:v>Groep die bak WEL krijgt aangeboden</c:v>
                </c:pt>
              </c:strCache>
              <c:extLst/>
            </c:strRef>
          </c:cat>
          <c:val>
            <c:numRef>
              <c:f>Sheet1!$B$3:$D$3</c:f>
              <c:numCache>
                <c:formatCode>General</c:formatCode>
                <c:ptCount val="2"/>
                <c:pt idx="0">
                  <c:v>0</c:v>
                </c:pt>
                <c:pt idx="1">
                  <c:v>0</c:v>
                </c:pt>
              </c:numCache>
              <c:extLst/>
            </c:numRef>
          </c:val>
          <c:extLst>
            <c:ext xmlns:c16="http://schemas.microsoft.com/office/drawing/2014/chart" uri="{C3380CC4-5D6E-409C-BE32-E72D297353CC}">
              <c16:uniqueId val="{00000001-157B-44A6-9D0D-EF0CD78AAB61}"/>
            </c:ext>
          </c:extLst>
        </c:ser>
        <c:ser>
          <c:idx val="2"/>
          <c:order val="2"/>
          <c:spPr>
            <a:solidFill>
              <a:schemeClr val="accent4">
                <a:lumMod val="60000"/>
                <a:lumOff val="40000"/>
              </a:schemeClr>
            </a:solidFill>
            <a:ln>
              <a:solidFill>
                <a:schemeClr val="tx1"/>
              </a:solidFill>
            </a:ln>
            <a:effectLst/>
          </c:spPr>
          <c:invertIfNegative val="0"/>
          <c:dPt>
            <c:idx val="0"/>
            <c:invertIfNegative val="0"/>
            <c:bubble3D val="0"/>
            <c:extLst>
              <c:ext xmlns:c16="http://schemas.microsoft.com/office/drawing/2014/chart" uri="{C3380CC4-5D6E-409C-BE32-E72D297353CC}">
                <c16:uniqueId val="{00000002-157B-44A6-9D0D-EF0CD78AAB61}"/>
              </c:ext>
            </c:extLst>
          </c:dPt>
          <c:cat>
            <c:strRef>
              <c:f>Sheet1!$B$1:$D$1</c:f>
              <c:strCache>
                <c:ptCount val="2"/>
                <c:pt idx="0">
                  <c:v>Groep die bak NIET krijgt aangeboden</c:v>
                </c:pt>
                <c:pt idx="1">
                  <c:v>Groep die bak WEL krijgt aangeboden</c:v>
                </c:pt>
              </c:strCache>
              <c:extLst/>
            </c:strRef>
          </c:cat>
          <c:val>
            <c:numRef>
              <c:f>Sheet1!$B$4:$D$4</c:f>
              <c:numCache>
                <c:formatCode>General</c:formatCode>
                <c:ptCount val="2"/>
                <c:pt idx="0">
                  <c:v>0.96444444444444444</c:v>
                </c:pt>
                <c:pt idx="1">
                  <c:v>0.56444444444444453</c:v>
                </c:pt>
              </c:numCache>
              <c:extLst/>
            </c:numRef>
          </c:val>
          <c:extLst>
            <c:ext xmlns:c16="http://schemas.microsoft.com/office/drawing/2014/chart" uri="{C3380CC4-5D6E-409C-BE32-E72D297353CC}">
              <c16:uniqueId val="{00000003-157B-44A6-9D0D-EF0CD78AAB61}"/>
            </c:ext>
          </c:extLst>
        </c:ser>
        <c:dLbls>
          <c:showLegendKey val="0"/>
          <c:showVal val="0"/>
          <c:showCatName val="0"/>
          <c:showSerName val="0"/>
          <c:showPercent val="0"/>
          <c:showBubbleSize val="0"/>
        </c:dLbls>
        <c:gapWidth val="150"/>
        <c:overlap val="100"/>
        <c:axId val="205972216"/>
        <c:axId val="205937000"/>
      </c:barChart>
      <c:catAx>
        <c:axId val="205972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37000"/>
        <c:crosses val="autoZero"/>
        <c:auto val="1"/>
        <c:lblAlgn val="ctr"/>
        <c:lblOffset val="100"/>
        <c:noMultiLvlLbl val="0"/>
      </c:catAx>
      <c:valAx>
        <c:axId val="205937000"/>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l-NL"/>
          </a:p>
        </c:txPr>
        <c:crossAx val="20597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 Gebruik GFT'!$B$25</c:f>
              <c:strCache>
                <c:ptCount val="1"/>
                <c:pt idx="0">
                  <c:v>Basisperiode</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Gebruik GFT'!$A$26:$A$27</c:f>
              <c:strCache>
                <c:ptCount val="2"/>
                <c:pt idx="0">
                  <c:v>Controlegroep</c:v>
                </c:pt>
                <c:pt idx="1">
                  <c:v>Interventiegroep</c:v>
                </c:pt>
              </c:strCache>
            </c:strRef>
          </c:cat>
          <c:val>
            <c:numRef>
              <c:f>'1. Gebruik GFT'!$B$26:$B$27</c:f>
              <c:numCache>
                <c:formatCode>0.00</c:formatCode>
                <c:ptCount val="2"/>
                <c:pt idx="0">
                  <c:v>0.23521429999999999</c:v>
                </c:pt>
                <c:pt idx="1">
                  <c:v>0.21595230000000001</c:v>
                </c:pt>
              </c:numCache>
            </c:numRef>
          </c:val>
          <c:extLst>
            <c:ext xmlns:c16="http://schemas.microsoft.com/office/drawing/2014/chart" uri="{C3380CC4-5D6E-409C-BE32-E72D297353CC}">
              <c16:uniqueId val="{00000000-257A-4D2E-B5AD-8D806B00519C}"/>
            </c:ext>
          </c:extLst>
        </c:ser>
        <c:ser>
          <c:idx val="1"/>
          <c:order val="1"/>
          <c:tx>
            <c:strRef>
              <c:f>'1. Gebruik GFT'!$C$25</c:f>
              <c:strCache>
                <c:ptCount val="1"/>
                <c:pt idx="0">
                  <c:v>Interventieperiode</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Gebruik GFT'!$A$26:$A$27</c:f>
              <c:strCache>
                <c:ptCount val="2"/>
                <c:pt idx="0">
                  <c:v>Controlegroep</c:v>
                </c:pt>
                <c:pt idx="1">
                  <c:v>Interventiegroep</c:v>
                </c:pt>
              </c:strCache>
            </c:strRef>
          </c:cat>
          <c:val>
            <c:numRef>
              <c:f>'1. Gebruik GFT'!$C$26:$C$27</c:f>
              <c:numCache>
                <c:formatCode>0.00</c:formatCode>
                <c:ptCount val="2"/>
                <c:pt idx="0">
                  <c:v>0.26757259999999999</c:v>
                </c:pt>
                <c:pt idx="1">
                  <c:v>0.37628869999999998</c:v>
                </c:pt>
              </c:numCache>
            </c:numRef>
          </c:val>
          <c:extLst>
            <c:ext xmlns:c16="http://schemas.microsoft.com/office/drawing/2014/chart" uri="{C3380CC4-5D6E-409C-BE32-E72D297353CC}">
              <c16:uniqueId val="{00000001-257A-4D2E-B5AD-8D806B00519C}"/>
            </c:ext>
          </c:extLst>
        </c:ser>
        <c:dLbls>
          <c:showLegendKey val="0"/>
          <c:showVal val="1"/>
          <c:showCatName val="0"/>
          <c:showSerName val="0"/>
          <c:showPercent val="0"/>
          <c:showBubbleSize val="0"/>
        </c:dLbls>
        <c:gapWidth val="75"/>
        <c:axId val="461356760"/>
        <c:axId val="461355120"/>
      </c:barChart>
      <c:catAx>
        <c:axId val="46135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61355120"/>
        <c:crosses val="autoZero"/>
        <c:auto val="1"/>
        <c:lblAlgn val="ctr"/>
        <c:lblOffset val="100"/>
        <c:noMultiLvlLbl val="0"/>
      </c:catAx>
      <c:valAx>
        <c:axId val="46135512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61356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789370078740158E-2"/>
          <c:y val="0.10023148148148148"/>
          <c:w val="0.89765507436570424"/>
          <c:h val="0.68646580635753862"/>
        </c:manualLayout>
      </c:layout>
      <c:barChart>
        <c:barDir val="col"/>
        <c:grouping val="stacked"/>
        <c:varyColors val="0"/>
        <c:ser>
          <c:idx val="0"/>
          <c:order val="0"/>
          <c:tx>
            <c:strRef>
              <c:f>Blad3!$F$3</c:f>
              <c:strCache>
                <c:ptCount val="1"/>
                <c:pt idx="0">
                  <c:v>1 X per week</c:v>
                </c:pt>
              </c:strCache>
            </c:strRef>
          </c:tx>
          <c:spPr>
            <a:solidFill>
              <a:schemeClr val="accent1"/>
            </a:solidFill>
            <a:ln>
              <a:noFill/>
            </a:ln>
            <a:effectLst/>
          </c:spPr>
          <c:invertIfNegative val="0"/>
          <c:cat>
            <c:strRef>
              <c:f>Blad3!$E$4:$E$8</c:f>
              <c:strCache>
                <c:ptCount val="5"/>
                <c:pt idx="0">
                  <c:v>0 tot 40 m</c:v>
                </c:pt>
                <c:pt idx="1">
                  <c:v>40 tot 80 m</c:v>
                </c:pt>
                <c:pt idx="2">
                  <c:v>80 tot 120 m</c:v>
                </c:pt>
                <c:pt idx="3">
                  <c:v>120 m en meer </c:v>
                </c:pt>
                <c:pt idx="4">
                  <c:v>totaal</c:v>
                </c:pt>
              </c:strCache>
            </c:strRef>
          </c:cat>
          <c:val>
            <c:numRef>
              <c:f>Blad3!$F$4:$F$8</c:f>
              <c:numCache>
                <c:formatCode>0%</c:formatCode>
                <c:ptCount val="5"/>
                <c:pt idx="0">
                  <c:v>4.5260000674013375E-2</c:v>
                </c:pt>
                <c:pt idx="1">
                  <c:v>4.1465100207325474E-2</c:v>
                </c:pt>
                <c:pt idx="2">
                  <c:v>2.9114891221297252E-2</c:v>
                </c:pt>
                <c:pt idx="3">
                  <c:v>1.8794914317302399E-2</c:v>
                </c:pt>
                <c:pt idx="4">
                  <c:v>3.6052247558169867E-2</c:v>
                </c:pt>
              </c:numCache>
            </c:numRef>
          </c:val>
          <c:extLst>
            <c:ext xmlns:c16="http://schemas.microsoft.com/office/drawing/2014/chart" uri="{C3380CC4-5D6E-409C-BE32-E72D297353CC}">
              <c16:uniqueId val="{00000000-08BA-4FEA-B213-C58F7351E293}"/>
            </c:ext>
          </c:extLst>
        </c:ser>
        <c:ser>
          <c:idx val="1"/>
          <c:order val="1"/>
          <c:tx>
            <c:strRef>
              <c:f>Blad3!$G$3</c:f>
              <c:strCache>
                <c:ptCount val="1"/>
                <c:pt idx="0">
                  <c:v>Meer X per week</c:v>
                </c:pt>
              </c:strCache>
            </c:strRef>
          </c:tx>
          <c:spPr>
            <a:solidFill>
              <a:schemeClr val="accent2"/>
            </a:solidFill>
            <a:ln>
              <a:noFill/>
            </a:ln>
            <a:effectLst/>
          </c:spPr>
          <c:invertIfNegative val="0"/>
          <c:cat>
            <c:strRef>
              <c:f>Blad3!$E$4:$E$8</c:f>
              <c:strCache>
                <c:ptCount val="5"/>
                <c:pt idx="0">
                  <c:v>0 tot 40 m</c:v>
                </c:pt>
                <c:pt idx="1">
                  <c:v>40 tot 80 m</c:v>
                </c:pt>
                <c:pt idx="2">
                  <c:v>80 tot 120 m</c:v>
                </c:pt>
                <c:pt idx="3">
                  <c:v>120 m en meer </c:v>
                </c:pt>
                <c:pt idx="4">
                  <c:v>totaal</c:v>
                </c:pt>
              </c:strCache>
            </c:strRef>
          </c:cat>
          <c:val>
            <c:numRef>
              <c:f>Blad3!$G$4:$G$8</c:f>
              <c:numCache>
                <c:formatCode>0%</c:formatCode>
                <c:ptCount val="5"/>
                <c:pt idx="0">
                  <c:v>3.7138139048967095E-2</c:v>
                </c:pt>
                <c:pt idx="1">
                  <c:v>2.4162379380071205E-2</c:v>
                </c:pt>
                <c:pt idx="2">
                  <c:v>1.3712952909478431E-2</c:v>
                </c:pt>
                <c:pt idx="3">
                  <c:v>1.2216694306246542E-2</c:v>
                </c:pt>
                <c:pt idx="4">
                  <c:v>2.3348463280781367E-2</c:v>
                </c:pt>
              </c:numCache>
            </c:numRef>
          </c:val>
          <c:extLst>
            <c:ext xmlns:c16="http://schemas.microsoft.com/office/drawing/2014/chart" uri="{C3380CC4-5D6E-409C-BE32-E72D297353CC}">
              <c16:uniqueId val="{00000001-08BA-4FEA-B213-C58F7351E293}"/>
            </c:ext>
          </c:extLst>
        </c:ser>
        <c:dLbls>
          <c:showLegendKey val="0"/>
          <c:showVal val="0"/>
          <c:showCatName val="0"/>
          <c:showSerName val="0"/>
          <c:showPercent val="0"/>
          <c:showBubbleSize val="0"/>
        </c:dLbls>
        <c:gapWidth val="150"/>
        <c:overlap val="100"/>
        <c:axId val="506745400"/>
        <c:axId val="415384512"/>
      </c:barChart>
      <c:catAx>
        <c:axId val="506745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415384512"/>
        <c:crosses val="autoZero"/>
        <c:auto val="1"/>
        <c:lblAlgn val="ctr"/>
        <c:lblOffset val="100"/>
        <c:noMultiLvlLbl val="0"/>
      </c:catAx>
      <c:valAx>
        <c:axId val="415384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nl-NL"/>
          </a:p>
        </c:txPr>
        <c:crossAx val="506745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Blad6!$E$3</c:f>
              <c:strCache>
                <c:ptCount val="1"/>
                <c:pt idx="0">
                  <c:v>1X</c:v>
                </c:pt>
              </c:strCache>
            </c:strRef>
          </c:tx>
          <c:spPr>
            <a:solidFill>
              <a:schemeClr val="accent1"/>
            </a:solidFill>
            <a:ln>
              <a:noFill/>
            </a:ln>
            <a:effectLst/>
          </c:spPr>
          <c:invertIfNegative val="0"/>
          <c:cat>
            <c:strRef>
              <c:f>Blad6!$D$4:$D$6</c:f>
              <c:strCache>
                <c:ptCount val="3"/>
                <c:pt idx="0">
                  <c:v>&lt; 25 m extra</c:v>
                </c:pt>
                <c:pt idx="1">
                  <c:v>&gt; 25 m extra</c:v>
                </c:pt>
                <c:pt idx="2">
                  <c:v>totaal</c:v>
                </c:pt>
              </c:strCache>
            </c:strRef>
          </c:cat>
          <c:val>
            <c:numRef>
              <c:f>Blad6!$E$4:$E$6</c:f>
              <c:numCache>
                <c:formatCode>0%</c:formatCode>
                <c:ptCount val="3"/>
                <c:pt idx="0">
                  <c:v>4.6886728547628091E-2</c:v>
                </c:pt>
                <c:pt idx="1">
                  <c:v>2.5634140665556863E-2</c:v>
                </c:pt>
                <c:pt idx="2">
                  <c:v>3.6140979689366741E-2</c:v>
                </c:pt>
              </c:numCache>
            </c:numRef>
          </c:val>
          <c:extLst>
            <c:ext xmlns:c16="http://schemas.microsoft.com/office/drawing/2014/chart" uri="{C3380CC4-5D6E-409C-BE32-E72D297353CC}">
              <c16:uniqueId val="{00000000-C4C2-4E68-A77A-B9B619A9C053}"/>
            </c:ext>
          </c:extLst>
        </c:ser>
        <c:ser>
          <c:idx val="1"/>
          <c:order val="1"/>
          <c:tx>
            <c:strRef>
              <c:f>Blad6!$F$3</c:f>
              <c:strCache>
                <c:ptCount val="1"/>
                <c:pt idx="0">
                  <c:v>vaker</c:v>
                </c:pt>
              </c:strCache>
            </c:strRef>
          </c:tx>
          <c:spPr>
            <a:solidFill>
              <a:schemeClr val="accent2"/>
            </a:solidFill>
            <a:ln>
              <a:noFill/>
            </a:ln>
            <a:effectLst/>
          </c:spPr>
          <c:invertIfNegative val="0"/>
          <c:cat>
            <c:strRef>
              <c:f>Blad6!$D$4:$D$6</c:f>
              <c:strCache>
                <c:ptCount val="3"/>
                <c:pt idx="0">
                  <c:v>&lt; 25 m extra</c:v>
                </c:pt>
                <c:pt idx="1">
                  <c:v>&gt; 25 m extra</c:v>
                </c:pt>
                <c:pt idx="2">
                  <c:v>totaal</c:v>
                </c:pt>
              </c:strCache>
            </c:strRef>
          </c:cat>
          <c:val>
            <c:numRef>
              <c:f>Blad6!$F$4:$F$6</c:f>
              <c:numCache>
                <c:formatCode>0%</c:formatCode>
                <c:ptCount val="3"/>
                <c:pt idx="0">
                  <c:v>3.2460042840665691E-2</c:v>
                </c:pt>
                <c:pt idx="1">
                  <c:v>1.4821975189302424E-2</c:v>
                </c:pt>
                <c:pt idx="2">
                  <c:v>2.3541870316063831E-2</c:v>
                </c:pt>
              </c:numCache>
            </c:numRef>
          </c:val>
          <c:extLst>
            <c:ext xmlns:c16="http://schemas.microsoft.com/office/drawing/2014/chart" uri="{C3380CC4-5D6E-409C-BE32-E72D297353CC}">
              <c16:uniqueId val="{00000001-C4C2-4E68-A77A-B9B619A9C053}"/>
            </c:ext>
          </c:extLst>
        </c:ser>
        <c:dLbls>
          <c:showLegendKey val="0"/>
          <c:showVal val="0"/>
          <c:showCatName val="0"/>
          <c:showSerName val="0"/>
          <c:showPercent val="0"/>
          <c:showBubbleSize val="0"/>
        </c:dLbls>
        <c:gapWidth val="150"/>
        <c:overlap val="100"/>
        <c:axId val="666996440"/>
        <c:axId val="666993816"/>
      </c:barChart>
      <c:catAx>
        <c:axId val="666996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666993816"/>
        <c:crosses val="autoZero"/>
        <c:auto val="1"/>
        <c:lblAlgn val="ctr"/>
        <c:lblOffset val="100"/>
        <c:noMultiLvlLbl val="0"/>
      </c:catAx>
      <c:valAx>
        <c:axId val="666993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nl-NL"/>
          </a:p>
        </c:txPr>
        <c:crossAx val="666996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Blad1!$B$14</c:f>
              <c:strCache>
                <c:ptCount val="1"/>
                <c:pt idx="0">
                  <c:v>Almere</c:v>
                </c:pt>
              </c:strCache>
            </c:strRef>
          </c:tx>
          <c:spPr>
            <a:solidFill>
              <a:schemeClr val="accent1"/>
            </a:solidFill>
            <a:ln>
              <a:noFill/>
            </a:ln>
            <a:effectLst/>
          </c:spPr>
          <c:invertIfNegative val="0"/>
          <c:cat>
            <c:strRef>
              <c:f>Blad1!$A$15:$A$19</c:f>
              <c:strCache>
                <c:ptCount val="5"/>
                <c:pt idx="0">
                  <c:v>&lt;5</c:v>
                </c:pt>
                <c:pt idx="1">
                  <c:v>5-25</c:v>
                </c:pt>
                <c:pt idx="2">
                  <c:v>25-50</c:v>
                </c:pt>
                <c:pt idx="3">
                  <c:v>50+</c:v>
                </c:pt>
                <c:pt idx="4">
                  <c:v>gemiddeld</c:v>
                </c:pt>
              </c:strCache>
            </c:strRef>
          </c:cat>
          <c:val>
            <c:numRef>
              <c:f>Blad1!$B$15:$B$19</c:f>
              <c:numCache>
                <c:formatCode>0%</c:formatCode>
                <c:ptCount val="5"/>
                <c:pt idx="0">
                  <c:v>0.45950000000000002</c:v>
                </c:pt>
                <c:pt idx="1">
                  <c:v>0.41410000000000002</c:v>
                </c:pt>
                <c:pt idx="2">
                  <c:v>0.39190000000000003</c:v>
                </c:pt>
                <c:pt idx="3">
                  <c:v>0.3478</c:v>
                </c:pt>
                <c:pt idx="4">
                  <c:v>0.36890000000000001</c:v>
                </c:pt>
              </c:numCache>
            </c:numRef>
          </c:val>
          <c:extLst>
            <c:ext xmlns:c16="http://schemas.microsoft.com/office/drawing/2014/chart" uri="{C3380CC4-5D6E-409C-BE32-E72D297353CC}">
              <c16:uniqueId val="{00000000-6763-4BFC-BB40-13A8A882B681}"/>
            </c:ext>
          </c:extLst>
        </c:ser>
        <c:ser>
          <c:idx val="1"/>
          <c:order val="1"/>
          <c:tx>
            <c:strRef>
              <c:f>Blad1!$C$14</c:f>
              <c:strCache>
                <c:ptCount val="1"/>
                <c:pt idx="0">
                  <c:v>Schiedam</c:v>
                </c:pt>
              </c:strCache>
            </c:strRef>
          </c:tx>
          <c:spPr>
            <a:solidFill>
              <a:schemeClr val="accent2"/>
            </a:solidFill>
            <a:ln>
              <a:noFill/>
            </a:ln>
            <a:effectLst/>
          </c:spPr>
          <c:invertIfNegative val="0"/>
          <c:cat>
            <c:strRef>
              <c:f>Blad1!$A$15:$A$19</c:f>
              <c:strCache>
                <c:ptCount val="5"/>
                <c:pt idx="0">
                  <c:v>&lt;5</c:v>
                </c:pt>
                <c:pt idx="1">
                  <c:v>5-25</c:v>
                </c:pt>
                <c:pt idx="2">
                  <c:v>25-50</c:v>
                </c:pt>
                <c:pt idx="3">
                  <c:v>50+</c:v>
                </c:pt>
                <c:pt idx="4">
                  <c:v>gemiddeld</c:v>
                </c:pt>
              </c:strCache>
            </c:strRef>
          </c:cat>
          <c:val>
            <c:numRef>
              <c:f>Blad1!$C$15:$C$19</c:f>
              <c:numCache>
                <c:formatCode>0%</c:formatCode>
                <c:ptCount val="5"/>
                <c:pt idx="0">
                  <c:v>0.75605680868838809</c:v>
                </c:pt>
                <c:pt idx="1">
                  <c:v>0.62369791666666941</c:v>
                </c:pt>
                <c:pt idx="2">
                  <c:v>0.52061532021766144</c:v>
                </c:pt>
                <c:pt idx="3">
                  <c:v>0.50588027234945587</c:v>
                </c:pt>
                <c:pt idx="4">
                  <c:v>0.5427446569178821</c:v>
                </c:pt>
              </c:numCache>
            </c:numRef>
          </c:val>
          <c:extLst>
            <c:ext xmlns:c16="http://schemas.microsoft.com/office/drawing/2014/chart" uri="{C3380CC4-5D6E-409C-BE32-E72D297353CC}">
              <c16:uniqueId val="{00000001-6763-4BFC-BB40-13A8A882B681}"/>
            </c:ext>
          </c:extLst>
        </c:ser>
        <c:dLbls>
          <c:showLegendKey val="0"/>
          <c:showVal val="0"/>
          <c:showCatName val="0"/>
          <c:showSerName val="0"/>
          <c:showPercent val="0"/>
          <c:showBubbleSize val="0"/>
        </c:dLbls>
        <c:gapWidth val="219"/>
        <c:overlap val="-27"/>
        <c:axId val="503739144"/>
        <c:axId val="503738816"/>
      </c:barChart>
      <c:catAx>
        <c:axId val="50373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503738816"/>
        <c:crosses val="autoZero"/>
        <c:auto val="1"/>
        <c:lblAlgn val="ctr"/>
        <c:lblOffset val="100"/>
        <c:noMultiLvlLbl val="0"/>
      </c:catAx>
      <c:valAx>
        <c:axId val="503738816"/>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nl-NL"/>
          </a:p>
        </c:txPr>
        <c:crossAx val="503739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Blad1!$B$29</c:f>
              <c:strCache>
                <c:ptCount val="1"/>
                <c:pt idx="0">
                  <c:v>1-5 dagen</c:v>
                </c:pt>
              </c:strCache>
            </c:strRef>
          </c:tx>
          <c:spPr>
            <a:solidFill>
              <a:schemeClr val="accent6">
                <a:lumMod val="75000"/>
              </a:schemeClr>
            </a:solidFill>
            <a:ln>
              <a:noFill/>
            </a:ln>
            <a:effectLst/>
          </c:spPr>
          <c:invertIfNegative val="0"/>
          <c:cat>
            <c:strRef>
              <c:f>Blad1!$A$30:$A$33</c:f>
              <c:strCache>
                <c:ptCount val="4"/>
                <c:pt idx="0">
                  <c:v>&lt;5</c:v>
                </c:pt>
                <c:pt idx="1">
                  <c:v>5 - 25</c:v>
                </c:pt>
                <c:pt idx="2">
                  <c:v>25-50</c:v>
                </c:pt>
                <c:pt idx="3">
                  <c:v>50+</c:v>
                </c:pt>
              </c:strCache>
            </c:strRef>
          </c:cat>
          <c:val>
            <c:numRef>
              <c:f>Blad1!$B$30:$B$33</c:f>
              <c:numCache>
                <c:formatCode>###0.0000</c:formatCode>
                <c:ptCount val="4"/>
                <c:pt idx="0">
                  <c:v>0.15463917525773205</c:v>
                </c:pt>
                <c:pt idx="1">
                  <c:v>0.31673422119282019</c:v>
                </c:pt>
                <c:pt idx="2">
                  <c:v>0.62659340659340534</c:v>
                </c:pt>
                <c:pt idx="3">
                  <c:v>0.90244184700844698</c:v>
                </c:pt>
              </c:numCache>
            </c:numRef>
          </c:val>
          <c:extLst>
            <c:ext xmlns:c16="http://schemas.microsoft.com/office/drawing/2014/chart" uri="{C3380CC4-5D6E-409C-BE32-E72D297353CC}">
              <c16:uniqueId val="{00000000-C511-4487-8CC3-84C83F706F58}"/>
            </c:ext>
          </c:extLst>
        </c:ser>
        <c:ser>
          <c:idx val="1"/>
          <c:order val="1"/>
          <c:tx>
            <c:strRef>
              <c:f>Blad1!$C$29</c:f>
              <c:strCache>
                <c:ptCount val="1"/>
                <c:pt idx="0">
                  <c:v>6-10 dagen</c:v>
                </c:pt>
              </c:strCache>
            </c:strRef>
          </c:tx>
          <c:spPr>
            <a:solidFill>
              <a:schemeClr val="accent6">
                <a:lumMod val="60000"/>
                <a:lumOff val="40000"/>
              </a:schemeClr>
            </a:solidFill>
            <a:ln>
              <a:noFill/>
            </a:ln>
            <a:effectLst/>
          </c:spPr>
          <c:invertIfNegative val="0"/>
          <c:cat>
            <c:strRef>
              <c:f>Blad1!$A$30:$A$33</c:f>
              <c:strCache>
                <c:ptCount val="4"/>
                <c:pt idx="0">
                  <c:v>&lt;5</c:v>
                </c:pt>
                <c:pt idx="1">
                  <c:v>5 - 25</c:v>
                </c:pt>
                <c:pt idx="2">
                  <c:v>25-50</c:v>
                </c:pt>
                <c:pt idx="3">
                  <c:v>50+</c:v>
                </c:pt>
              </c:strCache>
            </c:strRef>
          </c:cat>
          <c:val>
            <c:numRef>
              <c:f>Blad1!$C$30:$C$33</c:f>
              <c:numCache>
                <c:formatCode>###0.0000</c:formatCode>
                <c:ptCount val="4"/>
                <c:pt idx="0">
                  <c:v>0.12371134020618557</c:v>
                </c:pt>
                <c:pt idx="1">
                  <c:v>0.3034163288940358</c:v>
                </c:pt>
                <c:pt idx="2">
                  <c:v>0.27824175824175745</c:v>
                </c:pt>
                <c:pt idx="3">
                  <c:v>7.5917139219997598E-2</c:v>
                </c:pt>
              </c:numCache>
            </c:numRef>
          </c:val>
          <c:extLst>
            <c:ext xmlns:c16="http://schemas.microsoft.com/office/drawing/2014/chart" uri="{C3380CC4-5D6E-409C-BE32-E72D297353CC}">
              <c16:uniqueId val="{00000001-C511-4487-8CC3-84C83F706F58}"/>
            </c:ext>
          </c:extLst>
        </c:ser>
        <c:ser>
          <c:idx val="2"/>
          <c:order val="2"/>
          <c:tx>
            <c:strRef>
              <c:f>Blad1!$D$29</c:f>
              <c:strCache>
                <c:ptCount val="1"/>
                <c:pt idx="0">
                  <c:v>11-20 dagen</c:v>
                </c:pt>
              </c:strCache>
            </c:strRef>
          </c:tx>
          <c:spPr>
            <a:solidFill>
              <a:srgbClr val="FFC000"/>
            </a:solidFill>
            <a:ln>
              <a:noFill/>
            </a:ln>
            <a:effectLst/>
          </c:spPr>
          <c:invertIfNegative val="0"/>
          <c:cat>
            <c:strRef>
              <c:f>Blad1!$A$30:$A$33</c:f>
              <c:strCache>
                <c:ptCount val="4"/>
                <c:pt idx="0">
                  <c:v>&lt;5</c:v>
                </c:pt>
                <c:pt idx="1">
                  <c:v>5 - 25</c:v>
                </c:pt>
                <c:pt idx="2">
                  <c:v>25-50</c:v>
                </c:pt>
                <c:pt idx="3">
                  <c:v>50+</c:v>
                </c:pt>
              </c:strCache>
            </c:strRef>
          </c:cat>
          <c:val>
            <c:numRef>
              <c:f>Blad1!$D$30:$D$33</c:f>
              <c:numCache>
                <c:formatCode>###0.0000</c:formatCode>
                <c:ptCount val="4"/>
                <c:pt idx="0">
                  <c:v>0.20618556701030927</c:v>
                </c:pt>
                <c:pt idx="1">
                  <c:v>0.21192819918934586</c:v>
                </c:pt>
                <c:pt idx="2">
                  <c:v>7.1208791208791061E-2</c:v>
                </c:pt>
                <c:pt idx="3">
                  <c:v>1.5970373799328634E-2</c:v>
                </c:pt>
              </c:numCache>
            </c:numRef>
          </c:val>
          <c:extLst>
            <c:ext xmlns:c16="http://schemas.microsoft.com/office/drawing/2014/chart" uri="{C3380CC4-5D6E-409C-BE32-E72D297353CC}">
              <c16:uniqueId val="{00000002-C511-4487-8CC3-84C83F706F58}"/>
            </c:ext>
          </c:extLst>
        </c:ser>
        <c:ser>
          <c:idx val="3"/>
          <c:order val="3"/>
          <c:tx>
            <c:strRef>
              <c:f>Blad1!$E$29</c:f>
              <c:strCache>
                <c:ptCount val="1"/>
                <c:pt idx="0">
                  <c:v>meer dan 20 dagen</c:v>
                </c:pt>
              </c:strCache>
            </c:strRef>
          </c:tx>
          <c:spPr>
            <a:solidFill>
              <a:schemeClr val="accent2">
                <a:lumMod val="75000"/>
              </a:schemeClr>
            </a:solidFill>
            <a:ln>
              <a:noFill/>
            </a:ln>
            <a:effectLst/>
          </c:spPr>
          <c:invertIfNegative val="0"/>
          <c:cat>
            <c:strRef>
              <c:f>Blad1!$A$30:$A$33</c:f>
              <c:strCache>
                <c:ptCount val="4"/>
                <c:pt idx="0">
                  <c:v>&lt;5</c:v>
                </c:pt>
                <c:pt idx="1">
                  <c:v>5 - 25</c:v>
                </c:pt>
                <c:pt idx="2">
                  <c:v>25-50</c:v>
                </c:pt>
                <c:pt idx="3">
                  <c:v>50+</c:v>
                </c:pt>
              </c:strCache>
            </c:strRef>
          </c:cat>
          <c:val>
            <c:numRef>
              <c:f>Blad1!$E$30:$E$33</c:f>
              <c:numCache>
                <c:formatCode>###0.0000</c:formatCode>
                <c:ptCount val="4"/>
                <c:pt idx="0">
                  <c:v>0.51546391752577303</c:v>
                </c:pt>
                <c:pt idx="1">
                  <c:v>0.16792125072379857</c:v>
                </c:pt>
                <c:pt idx="2">
                  <c:v>2.395604395604399E-2</c:v>
                </c:pt>
                <c:pt idx="3">
                  <c:v>5.6706399722254424E-3</c:v>
                </c:pt>
              </c:numCache>
            </c:numRef>
          </c:val>
          <c:extLst>
            <c:ext xmlns:c16="http://schemas.microsoft.com/office/drawing/2014/chart" uri="{C3380CC4-5D6E-409C-BE32-E72D297353CC}">
              <c16:uniqueId val="{00000003-C511-4487-8CC3-84C83F706F58}"/>
            </c:ext>
          </c:extLst>
        </c:ser>
        <c:dLbls>
          <c:showLegendKey val="0"/>
          <c:showVal val="0"/>
          <c:showCatName val="0"/>
          <c:showSerName val="0"/>
          <c:showPercent val="0"/>
          <c:showBubbleSize val="0"/>
        </c:dLbls>
        <c:gapWidth val="150"/>
        <c:overlap val="100"/>
        <c:axId val="601910720"/>
        <c:axId val="601905800"/>
      </c:barChart>
      <c:catAx>
        <c:axId val="60191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601905800"/>
        <c:crosses val="autoZero"/>
        <c:auto val="1"/>
        <c:lblAlgn val="ctr"/>
        <c:lblOffset val="100"/>
        <c:noMultiLvlLbl val="0"/>
      </c:catAx>
      <c:valAx>
        <c:axId val="601905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nl-NL"/>
          </a:p>
        </c:txPr>
        <c:crossAx val="60191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4C6709BA-0250-418B-A227-469BF0F69AD3}" type="datetimeFigureOut">
              <a:rPr lang="nl-NL" smtClean="0"/>
              <a:t>5-6-2020</a:t>
            </a:fld>
            <a:endParaRPr lang="nl-NL"/>
          </a:p>
        </p:txBody>
      </p:sp>
      <p:sp>
        <p:nvSpPr>
          <p:cNvPr id="4" name="Tijdelijke aanduiding voor voettekst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FAD30240-3B76-4E52-B42B-C39F5C218F4D}" type="datetimeFigureOut">
              <a:rPr lang="nl-NL" smtClean="0"/>
              <a:t>5-6-2020</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84426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3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83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4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71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277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641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8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61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63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03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-Introductie Gijs</a:t>
            </a:r>
          </a:p>
          <a:p>
            <a:r>
              <a:rPr lang="nl-NL" dirty="0"/>
              <a:t>-Quote van Han Noten &gt; uniek project</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340162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Gedragsmodel</a:t>
            </a:r>
            <a:r>
              <a:rPr lang="en-US" dirty="0"/>
              <a:t>, </a:t>
            </a:r>
            <a:r>
              <a:rPr lang="en-US" dirty="0" err="1"/>
              <a:t>uitwerking</a:t>
            </a:r>
            <a:r>
              <a:rPr lang="en-US" dirty="0"/>
              <a:t> </a:t>
            </a:r>
            <a:r>
              <a:rPr lang="en-US" dirty="0" err="1"/>
              <a:t>algemeen</a:t>
            </a:r>
            <a:r>
              <a:rPr lang="en-US" dirty="0"/>
              <a:t> </a:t>
            </a:r>
            <a:r>
              <a:rPr lang="en-US" dirty="0" err="1"/>
              <a:t>raamwerk</a:t>
            </a:r>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496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Gedragsmodel</a:t>
            </a:r>
            <a:r>
              <a:rPr lang="en-US" dirty="0"/>
              <a:t> om </a:t>
            </a:r>
            <a:r>
              <a:rPr lang="en-US" dirty="0" err="1"/>
              <a:t>te</a:t>
            </a:r>
            <a:r>
              <a:rPr lang="en-US" dirty="0"/>
              <a:t> </a:t>
            </a:r>
            <a:r>
              <a:rPr lang="en-US" dirty="0" err="1"/>
              <a:t>analyseren</a:t>
            </a:r>
            <a:r>
              <a:rPr lang="en-US" dirty="0"/>
              <a:t> </a:t>
            </a:r>
            <a:r>
              <a:rPr lang="en-US" dirty="0" err="1"/>
              <a:t>welke</a:t>
            </a:r>
            <a:r>
              <a:rPr lang="en-US" dirty="0"/>
              <a:t> </a:t>
            </a:r>
            <a:r>
              <a:rPr lang="en-US" dirty="0" err="1"/>
              <a:t>factoren</a:t>
            </a:r>
            <a:r>
              <a:rPr lang="en-US" dirty="0"/>
              <a:t> </a:t>
            </a:r>
            <a:r>
              <a:rPr lang="en-US" dirty="0" err="1"/>
              <a:t>een</a:t>
            </a:r>
            <a:r>
              <a:rPr lang="en-US" dirty="0"/>
              <a:t> </a:t>
            </a:r>
            <a:r>
              <a:rPr lang="en-US" dirty="0" err="1"/>
              <a:t>rol</a:t>
            </a:r>
            <a:r>
              <a:rPr lang="en-US" dirty="0"/>
              <a:t> </a:t>
            </a:r>
            <a:r>
              <a:rPr lang="en-US" dirty="0" err="1"/>
              <a:t>spelen</a:t>
            </a:r>
            <a:r>
              <a:rPr lang="en-US" dirty="0"/>
              <a:t> </a:t>
            </a:r>
            <a:r>
              <a:rPr lang="en-US" dirty="0" err="1"/>
              <a:t>bij</a:t>
            </a:r>
            <a:r>
              <a:rPr lang="en-US" dirty="0"/>
              <a:t> het </a:t>
            </a:r>
            <a:r>
              <a:rPr lang="en-US" dirty="0" err="1"/>
              <a:t>totstandkomen</a:t>
            </a:r>
            <a:r>
              <a:rPr lang="en-US" dirty="0"/>
              <a:t> van </a:t>
            </a:r>
            <a:r>
              <a:rPr lang="en-US" dirty="0" err="1"/>
              <a:t>gedrag</a:t>
            </a:r>
            <a:r>
              <a:rPr lang="en-US" dirty="0"/>
              <a:t>; </a:t>
            </a:r>
            <a:r>
              <a:rPr lang="en-US" dirty="0" err="1"/>
              <a:t>beter</a:t>
            </a:r>
            <a:r>
              <a:rPr lang="en-US" dirty="0"/>
              <a:t> </a:t>
            </a:r>
            <a:r>
              <a:rPr lang="en-US" dirty="0" err="1"/>
              <a:t>begrijpen</a:t>
            </a:r>
            <a:r>
              <a:rPr lang="en-US" dirty="0"/>
              <a:t> </a:t>
            </a:r>
            <a:r>
              <a:rPr lang="en-US" dirty="0" err="1"/>
              <a:t>welke</a:t>
            </a:r>
            <a:r>
              <a:rPr lang="en-US" dirty="0"/>
              <a:t> </a:t>
            </a:r>
            <a:r>
              <a:rPr lang="en-US" dirty="0" err="1"/>
              <a:t>interventies</a:t>
            </a:r>
            <a:r>
              <a:rPr lang="en-US" dirty="0"/>
              <a:t> </a:t>
            </a:r>
            <a:r>
              <a:rPr lang="en-US" dirty="0" err="1"/>
              <a:t>werken</a:t>
            </a:r>
            <a:endParaRPr lang="en-US" dirty="0"/>
          </a:p>
          <a:p>
            <a:endParaRPr lang="en-US" dirty="0"/>
          </a:p>
          <a:p>
            <a:r>
              <a:rPr lang="en-US" dirty="0" err="1"/>
              <a:t>Nieuwe</a:t>
            </a:r>
            <a:r>
              <a:rPr lang="en-US" dirty="0"/>
              <a:t> </a:t>
            </a:r>
            <a:r>
              <a:rPr lang="en-US" dirty="0" err="1"/>
              <a:t>intenties</a:t>
            </a:r>
            <a:r>
              <a:rPr lang="en-US" dirty="0"/>
              <a:t> om </a:t>
            </a:r>
            <a:r>
              <a:rPr lang="en-US" dirty="0" err="1"/>
              <a:t>te</a:t>
            </a:r>
            <a:r>
              <a:rPr lang="en-US" dirty="0"/>
              <a:t> </a:t>
            </a:r>
            <a:r>
              <a:rPr lang="en-US" dirty="0" err="1"/>
              <a:t>gaan</a:t>
            </a:r>
            <a:r>
              <a:rPr lang="en-US" dirty="0"/>
              <a:t> </a:t>
            </a:r>
            <a:r>
              <a:rPr lang="en-US" dirty="0" err="1"/>
              <a:t>scheiden</a:t>
            </a:r>
            <a:endParaRPr lang="en-US" dirty="0"/>
          </a:p>
          <a:p>
            <a:r>
              <a:rPr lang="en-US" dirty="0"/>
              <a:t>Oude </a:t>
            </a:r>
            <a:r>
              <a:rPr lang="en-US" dirty="0" err="1"/>
              <a:t>gewoonten</a:t>
            </a:r>
            <a:r>
              <a:rPr lang="en-US" dirty="0"/>
              <a:t> </a:t>
            </a:r>
            <a:r>
              <a:rPr lang="en-US" dirty="0" err="1"/>
              <a:t>te</a:t>
            </a:r>
            <a:r>
              <a:rPr lang="en-US" dirty="0"/>
              <a:t> </a:t>
            </a:r>
            <a:r>
              <a:rPr lang="en-US" dirty="0" err="1"/>
              <a:t>doorbreken</a:t>
            </a:r>
            <a:endParaRPr lang="en-US" dirty="0"/>
          </a:p>
          <a:p>
            <a:r>
              <a:rPr lang="en-US" dirty="0" err="1"/>
              <a:t>Intentie</a:t>
            </a:r>
            <a:r>
              <a:rPr lang="en-US" dirty="0"/>
              <a:t> </a:t>
            </a:r>
            <a:r>
              <a:rPr lang="en-US" dirty="0" err="1"/>
              <a:t>als</a:t>
            </a:r>
            <a:r>
              <a:rPr lang="en-US" dirty="0"/>
              <a:t> concrete plan om </a:t>
            </a:r>
            <a:r>
              <a:rPr lang="en-US" dirty="0" err="1"/>
              <a:t>te</a:t>
            </a:r>
            <a:r>
              <a:rPr lang="en-US" dirty="0"/>
              <a:t> </a:t>
            </a:r>
            <a:r>
              <a:rPr lang="en-US" dirty="0" err="1"/>
              <a:t>gaan</a:t>
            </a:r>
            <a:r>
              <a:rPr lang="en-US" dirty="0"/>
              <a:t> </a:t>
            </a:r>
            <a:r>
              <a:rPr lang="en-US" dirty="0" err="1"/>
              <a:t>scheiden</a:t>
            </a:r>
            <a:r>
              <a:rPr lang="en-US" dirty="0"/>
              <a:t> </a:t>
            </a:r>
            <a:r>
              <a:rPr lang="en-US" dirty="0" err="1"/>
              <a:t>beste</a:t>
            </a:r>
            <a:r>
              <a:rPr lang="en-US" dirty="0"/>
              <a:t> </a:t>
            </a:r>
            <a:r>
              <a:rPr lang="en-US" dirty="0" err="1"/>
              <a:t>voorspeller</a:t>
            </a:r>
            <a:r>
              <a:rPr lang="en-US" dirty="0"/>
              <a:t> </a:t>
            </a:r>
            <a:r>
              <a:rPr lang="en-US" dirty="0" err="1"/>
              <a:t>gedrag</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48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Nieuwe</a:t>
            </a:r>
            <a:r>
              <a:rPr lang="en-US" dirty="0"/>
              <a:t> </a:t>
            </a:r>
            <a:r>
              <a:rPr lang="en-US" dirty="0" err="1"/>
              <a:t>intenties</a:t>
            </a:r>
            <a:r>
              <a:rPr lang="en-US" dirty="0"/>
              <a:t> om </a:t>
            </a:r>
            <a:r>
              <a:rPr lang="en-US" dirty="0" err="1"/>
              <a:t>te</a:t>
            </a:r>
            <a:r>
              <a:rPr lang="en-US" dirty="0"/>
              <a:t> </a:t>
            </a:r>
            <a:r>
              <a:rPr lang="en-US" dirty="0" err="1"/>
              <a:t>gaan</a:t>
            </a:r>
            <a:r>
              <a:rPr lang="en-US" dirty="0"/>
              <a:t> </a:t>
            </a:r>
            <a:r>
              <a:rPr lang="en-US" dirty="0" err="1"/>
              <a:t>scheiden</a:t>
            </a:r>
            <a:endParaRPr lang="en-US" dirty="0"/>
          </a:p>
          <a:p>
            <a:r>
              <a:rPr lang="en-US" dirty="0"/>
              <a:t>Om Oude </a:t>
            </a:r>
            <a:r>
              <a:rPr lang="en-US" dirty="0" err="1"/>
              <a:t>gewoonten</a:t>
            </a:r>
            <a:r>
              <a:rPr lang="en-US" dirty="0"/>
              <a:t> </a:t>
            </a:r>
            <a:r>
              <a:rPr lang="en-US" dirty="0" err="1"/>
              <a:t>te</a:t>
            </a:r>
            <a:r>
              <a:rPr lang="en-US" dirty="0"/>
              <a:t> </a:t>
            </a:r>
            <a:r>
              <a:rPr lang="en-US" dirty="0" err="1"/>
              <a:t>doorbreken</a:t>
            </a:r>
            <a:endParaRPr lang="en-US" dirty="0"/>
          </a:p>
          <a:p>
            <a:r>
              <a:rPr lang="en-US" dirty="0" err="1"/>
              <a:t>Intentie</a:t>
            </a:r>
            <a:r>
              <a:rPr lang="en-US" dirty="0"/>
              <a:t> </a:t>
            </a:r>
            <a:r>
              <a:rPr lang="en-US" dirty="0" err="1"/>
              <a:t>als</a:t>
            </a:r>
            <a:r>
              <a:rPr lang="en-US" dirty="0"/>
              <a:t> concrete plan om </a:t>
            </a:r>
            <a:r>
              <a:rPr lang="en-US" dirty="0" err="1"/>
              <a:t>te</a:t>
            </a:r>
            <a:r>
              <a:rPr lang="en-US" dirty="0"/>
              <a:t> </a:t>
            </a:r>
            <a:r>
              <a:rPr lang="en-US" dirty="0" err="1"/>
              <a:t>gaan</a:t>
            </a:r>
            <a:r>
              <a:rPr lang="en-US" dirty="0"/>
              <a:t> </a:t>
            </a:r>
            <a:r>
              <a:rPr lang="en-US" dirty="0" err="1"/>
              <a:t>scheiden</a:t>
            </a:r>
            <a:r>
              <a:rPr lang="en-US" dirty="0"/>
              <a:t> </a:t>
            </a:r>
            <a:r>
              <a:rPr lang="en-US" dirty="0" err="1"/>
              <a:t>beste</a:t>
            </a:r>
            <a:r>
              <a:rPr lang="en-US" dirty="0"/>
              <a:t> </a:t>
            </a:r>
            <a:r>
              <a:rPr lang="en-US" dirty="0" err="1"/>
              <a:t>voorspeller</a:t>
            </a:r>
            <a:r>
              <a:rPr lang="en-US" dirty="0"/>
              <a:t> </a:t>
            </a:r>
            <a:r>
              <a:rPr lang="en-US" dirty="0" err="1"/>
              <a:t>gedrag</a:t>
            </a:r>
            <a:endParaRPr lang="en-US" dirty="0"/>
          </a:p>
          <a:p>
            <a:endParaRPr lang="en-US" dirty="0"/>
          </a:p>
          <a:p>
            <a:r>
              <a:rPr lang="en-US" dirty="0" err="1"/>
              <a:t>Uitvoerbaarheid</a:t>
            </a:r>
            <a:r>
              <a:rPr lang="en-US" dirty="0"/>
              <a:t>&gt; direct: in </a:t>
            </a:r>
            <a:r>
              <a:rPr lang="en-US" dirty="0" err="1"/>
              <a:t>feite</a:t>
            </a:r>
            <a:r>
              <a:rPr lang="en-US" dirty="0"/>
              <a:t> </a:t>
            </a:r>
            <a:r>
              <a:rPr lang="en-US" dirty="0" err="1"/>
              <a:t>een</a:t>
            </a:r>
            <a:r>
              <a:rPr lang="en-US" dirty="0"/>
              <a:t> </a:t>
            </a:r>
            <a:r>
              <a:rPr lang="en-US" dirty="0" err="1"/>
              <a:t>proxie</a:t>
            </a:r>
            <a:r>
              <a:rPr lang="en-US" dirty="0"/>
              <a:t> </a:t>
            </a:r>
            <a:r>
              <a:rPr lang="en-US" dirty="0" err="1"/>
              <a:t>voor</a:t>
            </a:r>
            <a:r>
              <a:rPr lang="en-US" dirty="0"/>
              <a:t> de </a:t>
            </a:r>
            <a:r>
              <a:rPr lang="en-US" dirty="0" err="1"/>
              <a:t>wijze</a:t>
            </a:r>
            <a:r>
              <a:rPr lang="en-US" dirty="0"/>
              <a:t> </a:t>
            </a:r>
            <a:r>
              <a:rPr lang="en-US" dirty="0" err="1"/>
              <a:t>waarop</a:t>
            </a:r>
            <a:r>
              <a:rPr lang="en-US" dirty="0"/>
              <a:t> de </a:t>
            </a:r>
            <a:r>
              <a:rPr lang="en-US" dirty="0" err="1"/>
              <a:t>technsch</a:t>
            </a:r>
            <a:r>
              <a:rPr lang="en-US" dirty="0"/>
              <a:t>/ </a:t>
            </a:r>
            <a:r>
              <a:rPr lang="en-US" dirty="0" err="1"/>
              <a:t>ruimtelijke</a:t>
            </a:r>
            <a:r>
              <a:rPr lang="en-US" dirty="0"/>
              <a:t> context </a:t>
            </a:r>
            <a:r>
              <a:rPr lang="en-US" dirty="0" err="1"/>
              <a:t>gedrag</a:t>
            </a:r>
            <a:r>
              <a:rPr lang="en-US" dirty="0"/>
              <a:t> </a:t>
            </a:r>
            <a:r>
              <a:rPr lang="en-US" dirty="0" err="1"/>
              <a:t>beinvloedt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507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75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Figuur 5.2 geeft een overzicht van de bereidheid van bewoners om afval te scheiden tijdens de basisperiode. In Amsterdam zijn de bewoners het meest bereid om te scheiden, blijkend uit positieve attitudes, intenties en gedrag. In Almere is men actief qua stortingsgedrag, attitudes zijn positief, maar intenties en ook gerapporteerd scheidingsgedrag scoren middenmoot. Den Haag, Rotterdam en Schiedam scoren laag op stortingsfrequentie en gerapporteerd scheidingsgedrag en zijn ook minder positief qua attitudes en intenties. Utrecht neemt qua initiële bereidheid zowel op gedrag als attitudes en intenties een tussenpositie in.</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Gerapporteerd stortingsgedrag is het gedrag wat bewoners zelf in een enquête aangeven. Dit verschilt van stortingsgedrag waar daadwerkelijk gedrag wordt gemeten.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754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426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CCF0D-5D3C-BD46-9B04-29646F31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55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CCF0D-5D3C-BD46-9B04-29646F31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750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874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06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Korte toelichting ontstaan project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611169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772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van </a:t>
            </a:r>
            <a:r>
              <a:rPr lang="en-US" dirty="0" err="1"/>
              <a:t>startsituatie</a:t>
            </a:r>
            <a:r>
              <a:rPr lang="en-US" dirty="0"/>
              <a:t> </a:t>
            </a:r>
            <a:r>
              <a:rPr lang="en-US" dirty="0" err="1"/>
              <a:t>hoger</a:t>
            </a:r>
            <a:endParaRPr lang="en-US" dirty="0"/>
          </a:p>
          <a:p>
            <a:r>
              <a:rPr lang="en-US" dirty="0" err="1"/>
              <a:t>Ondanks</a:t>
            </a:r>
            <a:r>
              <a:rPr lang="en-US" dirty="0"/>
              <a:t> </a:t>
            </a:r>
            <a:r>
              <a:rPr lang="en-US" dirty="0" err="1"/>
              <a:t>dat</a:t>
            </a:r>
            <a:r>
              <a:rPr lang="en-US" dirty="0"/>
              <a:t> de </a:t>
            </a:r>
            <a:r>
              <a:rPr lang="en-US" dirty="0" err="1"/>
              <a:t>startsituatie</a:t>
            </a:r>
            <a:endParaRPr lang="en-US" dirty="0"/>
          </a:p>
          <a:p>
            <a:r>
              <a:rPr lang="en-US" dirty="0"/>
              <a:t>Hoe </a:t>
            </a:r>
            <a:r>
              <a:rPr lang="en-US" dirty="0" err="1"/>
              <a:t>vaak</a:t>
            </a:r>
            <a:r>
              <a:rPr lang="en-US" dirty="0"/>
              <a:t> </a:t>
            </a:r>
            <a:r>
              <a:rPr lang="en-US" dirty="0" err="1"/>
              <a:t>zouden</a:t>
            </a:r>
            <a:r>
              <a:rPr lang="en-US" dirty="0"/>
              <a:t> </a:t>
            </a:r>
            <a:r>
              <a:rPr lang="en-US" dirty="0" err="1"/>
              <a:t>ze</a:t>
            </a:r>
            <a:r>
              <a:rPr lang="en-US" dirty="0"/>
              <a:t> </a:t>
            </a:r>
            <a:r>
              <a:rPr lang="en-US" dirty="0" err="1"/>
              <a:t>gegaan</a:t>
            </a:r>
            <a:r>
              <a:rPr lang="en-US" dirty="0"/>
              <a:t> </a:t>
            </a:r>
            <a:r>
              <a:rPr lang="en-US" dirty="0" err="1"/>
              <a:t>zijn</a:t>
            </a:r>
            <a:r>
              <a:rPr lang="en-US" dirty="0"/>
              <a:t> </a:t>
            </a:r>
            <a:r>
              <a:rPr lang="en-US" dirty="0" err="1"/>
              <a:t>als</a:t>
            </a:r>
            <a:r>
              <a:rPr lang="en-US" dirty="0"/>
              <a:t> 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91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828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09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Zorgvuldig</a:t>
            </a:r>
            <a:r>
              <a:rPr lang="en-US" dirty="0"/>
              <a:t> </a:t>
            </a:r>
            <a:r>
              <a:rPr lang="en-US" dirty="0" err="1"/>
              <a:t>uitgevoerd</a:t>
            </a:r>
            <a:r>
              <a:rPr lang="en-US" dirty="0"/>
              <a:t> , </a:t>
            </a:r>
            <a:r>
              <a:rPr lang="en-US" dirty="0" err="1"/>
              <a:t>toch</a:t>
            </a:r>
            <a:r>
              <a:rPr lang="en-US" dirty="0"/>
              <a:t> maar 29% die </a:t>
            </a:r>
            <a:r>
              <a:rPr lang="en-US" dirty="0" err="1"/>
              <a:t>een</a:t>
            </a:r>
            <a:r>
              <a:rPr lang="en-US" dirty="0"/>
              <a:t> </a:t>
            </a:r>
            <a:r>
              <a:rPr lang="en-US" dirty="0" err="1"/>
              <a:t>nieuw</a:t>
            </a:r>
            <a:r>
              <a:rPr lang="en-US" dirty="0"/>
              <a:t> </a:t>
            </a:r>
            <a:r>
              <a:rPr lang="en-US" dirty="0" err="1"/>
              <a:t>doel</a:t>
            </a:r>
            <a:r>
              <a:rPr lang="en-US" dirty="0"/>
              <a:t> </a:t>
            </a:r>
            <a:r>
              <a:rPr lang="en-US" dirty="0" err="1"/>
              <a:t>heeft</a:t>
            </a:r>
            <a:r>
              <a:rPr lang="en-US" dirty="0"/>
              <a:t> </a:t>
            </a:r>
            <a:r>
              <a:rPr lang="en-US" dirty="0" err="1"/>
              <a:t>gesteld</a:t>
            </a:r>
            <a:endParaRPr lang="en-US" dirty="0"/>
          </a:p>
          <a:p>
            <a:r>
              <a:rPr lang="en-US" dirty="0" err="1"/>
              <a:t>Bovendien</a:t>
            </a:r>
            <a:r>
              <a:rPr lang="en-US" dirty="0"/>
              <a:t> </a:t>
            </a:r>
            <a:r>
              <a:rPr lang="en-US" dirty="0" err="1"/>
              <a:t>bleke</a:t>
            </a:r>
            <a:r>
              <a:rPr lang="en-US" dirty="0"/>
              <a:t> de </a:t>
            </a:r>
            <a:r>
              <a:rPr lang="en-US" dirty="0" err="1"/>
              <a:t>gestelde</a:t>
            </a:r>
            <a:r>
              <a:rPr lang="en-US" dirty="0"/>
              <a:t> </a:t>
            </a:r>
            <a:r>
              <a:rPr lang="en-US" dirty="0" err="1"/>
              <a:t>doelen</a:t>
            </a:r>
            <a:r>
              <a:rPr lang="en-US" dirty="0"/>
              <a:t> </a:t>
            </a:r>
            <a:r>
              <a:rPr lang="en-US" dirty="0" err="1"/>
              <a:t>aan</a:t>
            </a:r>
            <a:r>
              <a:rPr lang="en-US" dirty="0"/>
              <a:t> d </a:t>
            </a:r>
            <a:r>
              <a:rPr lang="en-US" dirty="0" err="1"/>
              <a:t>ebescheiden</a:t>
            </a:r>
            <a:r>
              <a:rPr lang="en-US" dirty="0"/>
              <a:t> </a:t>
            </a:r>
            <a:r>
              <a:rPr lang="en-US" dirty="0" err="1"/>
              <a:t>kant</a:t>
            </a:r>
            <a:r>
              <a:rPr lang="en-US" dirty="0"/>
              <a:t>; </a:t>
            </a:r>
            <a:r>
              <a:rPr lang="en-US" dirty="0" err="1"/>
              <a:t>niet</a:t>
            </a:r>
            <a:r>
              <a:rPr lang="en-US" dirty="0"/>
              <a:t> </a:t>
            </a:r>
            <a:r>
              <a:rPr lang="en-US" dirty="0" err="1"/>
              <a:t>onderscheidend</a:t>
            </a:r>
            <a:r>
              <a:rPr lang="en-US" dirty="0"/>
              <a:t> van </a:t>
            </a:r>
            <a:r>
              <a:rPr lang="en-US" dirty="0" err="1"/>
              <a:t>controelgroep</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88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980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43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87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t>Geen</a:t>
            </a:r>
            <a:r>
              <a:rPr lang="en-US" sz="1400" dirty="0"/>
              <a:t> </a:t>
            </a:r>
            <a:r>
              <a:rPr lang="en-US" sz="1400" dirty="0" err="1"/>
              <a:t>effecten</a:t>
            </a:r>
            <a:r>
              <a:rPr lang="en-US" sz="1400" dirty="0"/>
              <a:t>; let op </a:t>
            </a:r>
            <a:r>
              <a:rPr lang="en-US" sz="1400" dirty="0" err="1"/>
              <a:t>controlegroep</a:t>
            </a:r>
            <a:r>
              <a:rPr lang="en-US" sz="1400"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48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0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Expliciet noemen van Max, Sandra en Charlotte</a:t>
            </a:r>
          </a:p>
          <a:p>
            <a:r>
              <a:rPr lang="nl-NL" dirty="0"/>
              <a:t>Daarnaast een grote groep mensen die het project mogelijk </a:t>
            </a:r>
            <a:r>
              <a:rPr lang="nl-NL"/>
              <a:t>hebben gemaakt.</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918950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208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Zepje</a:t>
            </a:r>
            <a:r>
              <a:rPr lang="en-US" dirty="0"/>
              <a:t> van </a:t>
            </a:r>
            <a:r>
              <a:rPr lang="en-US" dirty="0" err="1"/>
              <a:t>koffiedik</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06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Ø"/>
            </a:pPr>
            <a:r>
              <a:rPr lang="nl-NL" i="1" dirty="0" err="1"/>
              <a:t>tr</a:t>
            </a:r>
            <a:r>
              <a:rPr lang="nl-NL" i="1" dirty="0"/>
              <a:t/>
            </a:r>
            <a:br>
              <a:rPr lang="nl-NL" i="1"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C026F4-670F-0A41-AA1B-60B844CDE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464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0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Boodschappen die niet op zakjes voorkwamen werden ongeveer even goed herinnerd.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Sociale</a:t>
            </a:r>
            <a:r>
              <a:rPr lang="en-US" sz="1200" dirty="0"/>
              <a:t> norm </a:t>
            </a:r>
            <a:r>
              <a:rPr lang="en-US" sz="1200" dirty="0" err="1"/>
              <a:t>interventies</a:t>
            </a:r>
            <a:r>
              <a:rPr lang="en-US" sz="1200" dirty="0"/>
              <a:t> met name </a:t>
            </a:r>
            <a:r>
              <a:rPr lang="en-US" sz="1200" dirty="0" err="1"/>
              <a:t>bruikbaar</a:t>
            </a:r>
            <a:r>
              <a:rPr lang="en-US" sz="1200" dirty="0"/>
              <a:t> </a:t>
            </a:r>
            <a:r>
              <a:rPr lang="en-US" sz="1200" dirty="0" err="1"/>
              <a:t>als</a:t>
            </a:r>
            <a:r>
              <a:rPr lang="en-US" sz="1200" dirty="0"/>
              <a:t> </a:t>
            </a:r>
            <a:r>
              <a:rPr lang="en-US" sz="1200" dirty="0" err="1"/>
              <a:t>er</a:t>
            </a:r>
            <a:r>
              <a:rPr lang="en-US" sz="1200" dirty="0"/>
              <a:t> al </a:t>
            </a:r>
            <a:r>
              <a:rPr lang="en-US" sz="1200" dirty="0" err="1"/>
              <a:t>participatie</a:t>
            </a:r>
            <a:r>
              <a:rPr lang="en-US" sz="1200" dirty="0"/>
              <a: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45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56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829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Groepsdoelen</a:t>
            </a:r>
            <a:r>
              <a:rPr lang="en-US" dirty="0"/>
              <a:t> met feedback </a:t>
            </a:r>
            <a:r>
              <a:rPr lang="en-US" dirty="0" err="1"/>
              <a:t>itt</a:t>
            </a:r>
            <a:r>
              <a:rPr lang="en-US" dirty="0"/>
              <a:t> 65%</a:t>
            </a:r>
          </a:p>
          <a:p>
            <a:r>
              <a:rPr lang="en-US" dirty="0" err="1"/>
              <a:t>SociaL</a:t>
            </a:r>
            <a:r>
              <a:rPr lang="en-US" dirty="0"/>
              <a:t> MIODELING 65%</a:t>
            </a:r>
          </a:p>
          <a:p>
            <a:r>
              <a:rPr lang="en-US" dirty="0"/>
              <a:t>SAMNEN NIET MEER</a:t>
            </a:r>
          </a:p>
          <a:p>
            <a:r>
              <a:rPr lang="en-US" dirty="0"/>
              <a:t>LIJKT EROP DAT 1 INTERVENTIE VOLDOENDE 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100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Groepsdoelen</a:t>
            </a:r>
            <a:r>
              <a:rPr lang="en-US" dirty="0"/>
              <a:t> met feedback </a:t>
            </a:r>
            <a:r>
              <a:rPr lang="en-US" dirty="0" err="1"/>
              <a:t>itt</a:t>
            </a:r>
            <a:r>
              <a:rPr lang="en-US" dirty="0"/>
              <a:t> 65%</a:t>
            </a:r>
          </a:p>
          <a:p>
            <a:r>
              <a:rPr lang="en-US" dirty="0" err="1"/>
              <a:t>SociaL</a:t>
            </a:r>
            <a:r>
              <a:rPr lang="en-US" dirty="0"/>
              <a:t> MIODELING 65%</a:t>
            </a:r>
          </a:p>
          <a:p>
            <a:r>
              <a:rPr lang="en-US" dirty="0"/>
              <a:t>SAMNEN NIET MEER</a:t>
            </a:r>
          </a:p>
          <a:p>
            <a:r>
              <a:rPr lang="en-US" dirty="0"/>
              <a:t>LIJKT EROP DAT 1 INTERVENTIE VOLDOENDE IS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367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Bakje</a:t>
            </a:r>
            <a:r>
              <a:rPr lang="en-US" dirty="0"/>
              <a:t> </a:t>
            </a:r>
            <a:r>
              <a:rPr lang="en-US" dirty="0" err="1"/>
              <a:t>wer</a:t>
            </a:r>
            <a:r>
              <a:rPr lang="en-US" dirty="0"/>
              <a:t> </a:t>
            </a:r>
            <a:r>
              <a:rPr lang="en-US" dirty="0" err="1"/>
              <a:t>gemist</a:t>
            </a:r>
            <a:r>
              <a:rPr lang="en-US" dirty="0"/>
              <a:t> door </a:t>
            </a:r>
            <a:r>
              <a:rPr lang="en-US" dirty="0" err="1"/>
              <a:t>degene</a:t>
            </a:r>
            <a:r>
              <a:rPr lang="en-US" dirty="0"/>
              <a:t> die he </a:t>
            </a:r>
            <a:r>
              <a:rPr lang="en-US" dirty="0" err="1"/>
              <a:t>tnet</a:t>
            </a:r>
            <a:r>
              <a:rPr lang="en-US" dirty="0"/>
              <a:t> </a:t>
            </a:r>
            <a:r>
              <a:rPr lang="en-US" dirty="0" err="1"/>
              <a:t>hadden</a:t>
            </a:r>
            <a:r>
              <a:rPr lang="en-US" dirty="0"/>
              <a:t> </a:t>
            </a:r>
            <a:r>
              <a:rPr lang="en-US" dirty="0" err="1"/>
              <a:t>en</a:t>
            </a:r>
            <a:r>
              <a:rPr lang="en-US" dirty="0"/>
              <a:t> </a:t>
            </a:r>
            <a:r>
              <a:rPr lang="en-US" dirty="0" err="1"/>
              <a:t>een</a:t>
            </a:r>
            <a:r>
              <a:rPr lang="en-US" dirty="0"/>
              <a:t> del </a:t>
            </a:r>
            <a:r>
              <a:rPr lang="en-US" dirty="0" err="1"/>
              <a:t>hadden</a:t>
            </a:r>
            <a:r>
              <a:rPr lang="en-US" dirty="0"/>
              <a:t> </a:t>
            </a:r>
            <a:r>
              <a:rPr lang="en-US" dirty="0" err="1"/>
              <a:t>gesteld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C026F4-670F-0A41-AA1B-60B844CDE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5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jaar kennis in 2x2,5 uur </a:t>
            </a:r>
          </a:p>
          <a:p>
            <a:r>
              <a:rPr lang="nl-NL" dirty="0"/>
              <a:t>Voldoende momenten om dorst te lessen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7</a:t>
            </a:fld>
            <a:endParaRPr lang="nl-NL"/>
          </a:p>
        </p:txBody>
      </p:sp>
    </p:spTree>
    <p:extLst>
      <p:ext uri="{BB962C8B-B14F-4D97-AF65-F5344CB8AC3E}">
        <p14:creationId xmlns:p14="http://schemas.microsoft.com/office/powerpoint/2010/main" val="112499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78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844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Scheidingsgedrag</a:t>
            </a:r>
            <a:r>
              <a:rPr lang="en-US" dirty="0"/>
              <a:t> </a:t>
            </a:r>
            <a:r>
              <a:rPr lang="en-US" dirty="0" err="1"/>
              <a:t>geobserveerd</a:t>
            </a:r>
            <a:r>
              <a:rPr lang="en-US" dirty="0"/>
              <a:t>!</a:t>
            </a:r>
          </a:p>
          <a:p>
            <a:r>
              <a:rPr lang="en-US" dirty="0" err="1"/>
              <a:t>Berekend</a:t>
            </a:r>
            <a:r>
              <a:rPr lang="en-US" dirty="0"/>
              <a:t> over 6 pilots: </a:t>
            </a:r>
            <a:r>
              <a:rPr lang="en-US" dirty="0" err="1"/>
              <a:t>sterke</a:t>
            </a:r>
            <a:r>
              <a:rPr lang="en-US"/>
              <a:t> data</a:t>
            </a:r>
            <a:endParaRPr lang="en-US" dirty="0"/>
          </a:p>
          <a:p>
            <a:r>
              <a:rPr lang="en-US" dirty="0" err="1"/>
              <a:t>Uitvoerbaarheid</a:t>
            </a:r>
            <a:r>
              <a:rPr lang="en-US" dirty="0"/>
              <a:t> heft </a:t>
            </a:r>
            <a:r>
              <a:rPr lang="en-US" dirty="0" err="1"/>
              <a:t>een</a:t>
            </a:r>
            <a:r>
              <a:rPr lang="en-US" dirty="0"/>
              <a:t> </a:t>
            </a:r>
            <a:r>
              <a:rPr lang="en-US" dirty="0" err="1"/>
              <a:t>gedragsefefct</a:t>
            </a:r>
            <a:r>
              <a:rPr lang="en-US" dirty="0"/>
              <a:t> </a:t>
            </a:r>
            <a:r>
              <a:rPr lang="en-US" dirty="0" err="1"/>
              <a:t>naast</a:t>
            </a:r>
            <a:r>
              <a:rPr lang="en-US" dirty="0"/>
              <a:t> </a:t>
            </a:r>
            <a:r>
              <a:rPr lang="en-US" dirty="0" err="1"/>
              <a:t>intenties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265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Scheidingsgedrag</a:t>
            </a:r>
            <a:r>
              <a:rPr lang="en-US" dirty="0"/>
              <a:t> </a:t>
            </a:r>
            <a:r>
              <a:rPr lang="en-US" dirty="0" err="1"/>
              <a:t>geobserveerd</a:t>
            </a:r>
            <a:endParaRPr lang="en-US" dirty="0"/>
          </a:p>
          <a:p>
            <a:r>
              <a:rPr lang="en-US" dirty="0" err="1"/>
              <a:t>Uitvoerbaarheid</a:t>
            </a:r>
            <a:r>
              <a:rPr lang="en-US" dirty="0"/>
              <a:t> heft </a:t>
            </a:r>
            <a:r>
              <a:rPr lang="en-US" dirty="0" err="1"/>
              <a:t>een</a:t>
            </a:r>
            <a:r>
              <a:rPr lang="en-US" dirty="0"/>
              <a:t> </a:t>
            </a:r>
            <a:r>
              <a:rPr lang="en-US" dirty="0" err="1"/>
              <a:t>gedragsefefct</a:t>
            </a:r>
            <a:r>
              <a:rPr lang="en-US" dirty="0"/>
              <a:t> </a:t>
            </a:r>
            <a:r>
              <a:rPr lang="en-US" dirty="0" err="1"/>
              <a:t>naast</a:t>
            </a:r>
            <a:r>
              <a:rPr lang="en-US" dirty="0"/>
              <a:t> </a:t>
            </a:r>
            <a:r>
              <a:rPr lang="en-US" dirty="0" err="1"/>
              <a:t>intenties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689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Scheidingsgedrag</a:t>
            </a:r>
            <a:r>
              <a:rPr lang="en-US" dirty="0"/>
              <a:t> </a:t>
            </a:r>
            <a:r>
              <a:rPr lang="en-US" dirty="0" err="1"/>
              <a:t>geobserveerd</a:t>
            </a:r>
            <a:endParaRPr lang="en-US" dirty="0"/>
          </a:p>
          <a:p>
            <a:r>
              <a:rPr lang="en-US" dirty="0" err="1"/>
              <a:t>Uitvoerbaarheid</a:t>
            </a:r>
            <a:r>
              <a:rPr lang="en-US" dirty="0"/>
              <a:t> heft </a:t>
            </a:r>
            <a:r>
              <a:rPr lang="en-US" dirty="0" err="1"/>
              <a:t>een</a:t>
            </a:r>
            <a:r>
              <a:rPr lang="en-US" dirty="0"/>
              <a:t> </a:t>
            </a:r>
            <a:r>
              <a:rPr lang="en-US" dirty="0" err="1"/>
              <a:t>gedragsefefct</a:t>
            </a:r>
            <a:r>
              <a:rPr lang="en-US" dirty="0"/>
              <a:t> </a:t>
            </a:r>
            <a:r>
              <a:rPr lang="en-US" dirty="0" err="1"/>
              <a:t>naast</a:t>
            </a:r>
            <a:r>
              <a:rPr lang="en-US" dirty="0"/>
              <a:t> </a:t>
            </a:r>
            <a:r>
              <a:rPr lang="en-US" dirty="0" err="1"/>
              <a:t>intenties</a:t>
            </a:r>
            <a:endParaRPr lang="en-US" dirty="0"/>
          </a:p>
          <a:p>
            <a:endParaRPr lang="en-US" dirty="0"/>
          </a:p>
          <a:p>
            <a:r>
              <a:rPr lang="en-US" dirty="0" err="1"/>
              <a:t>Groepsdoel</a:t>
            </a:r>
            <a:r>
              <a:rPr lang="en-US" dirty="0"/>
              <a:t> fb </a:t>
            </a:r>
            <a:r>
              <a:rPr lang="en-US" dirty="0" err="1"/>
              <a:t>heeft</a:t>
            </a:r>
            <a:r>
              <a:rPr lang="en-US" dirty="0"/>
              <a:t> </a:t>
            </a:r>
            <a:r>
              <a:rPr lang="en-US" dirty="0" err="1"/>
              <a:t>ook</a:t>
            </a:r>
            <a:r>
              <a:rPr lang="en-US" dirty="0"/>
              <a:t> effect op </a:t>
            </a:r>
            <a:r>
              <a:rPr lang="en-US" dirty="0" err="1"/>
              <a:t>anderen</a:t>
            </a:r>
            <a:r>
              <a:rPr lang="en-US" dirty="0"/>
              <a:t> </a:t>
            </a:r>
            <a:r>
              <a:rPr lang="en-US" dirty="0" err="1"/>
              <a:t>aanmoedigen</a:t>
            </a:r>
            <a:r>
              <a:rPr lang="en-US" dirty="0"/>
              <a:t>: </a:t>
            </a:r>
            <a:r>
              <a:rPr lang="en-US" dirty="0" err="1"/>
              <a:t>soc</a:t>
            </a:r>
            <a:r>
              <a:rPr lang="en-US" dirty="0"/>
              <a:t> norm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172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Scheidingsgedrag</a:t>
            </a:r>
            <a:r>
              <a:rPr lang="en-US" dirty="0"/>
              <a:t> </a:t>
            </a:r>
            <a:r>
              <a:rPr lang="en-US" dirty="0" err="1"/>
              <a:t>geobserveerd</a:t>
            </a:r>
            <a:endParaRPr lang="en-US" dirty="0"/>
          </a:p>
          <a:p>
            <a:r>
              <a:rPr lang="en-US" dirty="0" err="1"/>
              <a:t>Uitvoerbaarheid</a:t>
            </a:r>
            <a:r>
              <a:rPr lang="en-US" dirty="0"/>
              <a:t> heft </a:t>
            </a:r>
            <a:r>
              <a:rPr lang="en-US" dirty="0" err="1"/>
              <a:t>een</a:t>
            </a:r>
            <a:r>
              <a:rPr lang="en-US" dirty="0"/>
              <a:t> </a:t>
            </a:r>
            <a:r>
              <a:rPr lang="en-US" dirty="0" err="1"/>
              <a:t>gedragsefefct</a:t>
            </a:r>
            <a:r>
              <a:rPr lang="en-US" dirty="0"/>
              <a:t> </a:t>
            </a:r>
            <a:r>
              <a:rPr lang="en-US" dirty="0" err="1"/>
              <a:t>naast</a:t>
            </a:r>
            <a:r>
              <a:rPr lang="en-US" dirty="0"/>
              <a:t> </a:t>
            </a:r>
            <a:r>
              <a:rPr lang="en-US" dirty="0" err="1"/>
              <a:t>intenties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75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Beste</a:t>
            </a:r>
            <a:r>
              <a:rPr lang="en-US" dirty="0"/>
              <a:t> </a:t>
            </a:r>
            <a:r>
              <a:rPr lang="en-US" dirty="0" err="1"/>
              <a:t>deelprocessen</a:t>
            </a:r>
            <a:endParaRPr lang="en-US" dirty="0"/>
          </a:p>
          <a:p>
            <a:r>
              <a:rPr lang="en-US" dirty="0" err="1"/>
              <a:t>Meerdere</a:t>
            </a:r>
            <a:r>
              <a:rPr lang="en-US" dirty="0"/>
              <a:t> </a:t>
            </a:r>
            <a:r>
              <a:rPr lang="en-US" dirty="0" err="1"/>
              <a:t>interventies</a:t>
            </a:r>
            <a:r>
              <a:rPr lang="en-US" dirty="0"/>
              <a:t> </a:t>
            </a:r>
            <a:r>
              <a:rPr lang="en-US" dirty="0" err="1"/>
              <a:t>vaak</a:t>
            </a:r>
            <a:r>
              <a:rPr lang="en-US" dirty="0"/>
              <a:t> </a:t>
            </a:r>
            <a:r>
              <a:rPr lang="en-US" dirty="0" err="1"/>
              <a:t>een</a:t>
            </a:r>
            <a:r>
              <a:rPr lang="en-US" dirty="0"/>
              <a:t> </a:t>
            </a:r>
            <a:r>
              <a:rPr lang="en-US" dirty="0" err="1"/>
              <a:t>goed</a:t>
            </a:r>
            <a:r>
              <a:rPr lang="en-US" dirty="0"/>
              <a:t> </a:t>
            </a:r>
            <a:r>
              <a:rPr lang="en-US" dirty="0" err="1"/>
              <a:t>idee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80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50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151</a:t>
            </a:fld>
            <a:endParaRPr lang="nl-NL"/>
          </a:p>
        </p:txBody>
      </p:sp>
    </p:spTree>
    <p:extLst>
      <p:ext uri="{BB962C8B-B14F-4D97-AF65-F5344CB8AC3E}">
        <p14:creationId xmlns:p14="http://schemas.microsoft.com/office/powerpoint/2010/main" val="812891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152</a:t>
            </a:fld>
            <a:endParaRPr lang="nl-NL"/>
          </a:p>
        </p:txBody>
      </p:sp>
    </p:spTree>
    <p:extLst>
      <p:ext uri="{BB962C8B-B14F-4D97-AF65-F5344CB8AC3E}">
        <p14:creationId xmlns:p14="http://schemas.microsoft.com/office/powerpoint/2010/main" val="197507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Flinke opkomst &gt; duidelijke richtlijnen</a:t>
            </a:r>
          </a:p>
          <a:p>
            <a:r>
              <a:rPr lang="nl-NL" dirty="0" err="1"/>
              <a:t>Mentimeter</a:t>
            </a:r>
            <a:r>
              <a:rPr lang="nl-NL" dirty="0"/>
              <a:t> &gt; interactief maken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1385424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153</a:t>
            </a:fld>
            <a:endParaRPr lang="nl-NL"/>
          </a:p>
        </p:txBody>
      </p:sp>
    </p:spTree>
    <p:extLst>
      <p:ext uri="{BB962C8B-B14F-4D97-AF65-F5344CB8AC3E}">
        <p14:creationId xmlns:p14="http://schemas.microsoft.com/office/powerpoint/2010/main" val="2317663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had niet tot doel maximaal effect na te streven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154</a:t>
            </a:fld>
            <a:endParaRPr lang="nl-NL"/>
          </a:p>
        </p:txBody>
      </p:sp>
    </p:spTree>
    <p:extLst>
      <p:ext uri="{BB962C8B-B14F-4D97-AF65-F5344CB8AC3E}">
        <p14:creationId xmlns:p14="http://schemas.microsoft.com/office/powerpoint/2010/main" val="2922257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had niet tot doel maximaal effect na te streven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155</a:t>
            </a:fld>
            <a:endParaRPr lang="nl-NL"/>
          </a:p>
        </p:txBody>
      </p:sp>
    </p:spTree>
    <p:extLst>
      <p:ext uri="{BB962C8B-B14F-4D97-AF65-F5344CB8AC3E}">
        <p14:creationId xmlns:p14="http://schemas.microsoft.com/office/powerpoint/2010/main" val="2922257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158</a:t>
            </a:fld>
            <a:endParaRPr lang="nl-NL"/>
          </a:p>
        </p:txBody>
      </p:sp>
    </p:spTree>
    <p:extLst>
      <p:ext uri="{BB962C8B-B14F-4D97-AF65-F5344CB8AC3E}">
        <p14:creationId xmlns:p14="http://schemas.microsoft.com/office/powerpoint/2010/main" val="15346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186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Starten</a:t>
            </a:r>
            <a:r>
              <a:rPr lang="en-US" dirty="0"/>
              <a:t> met </a:t>
            </a:r>
            <a:r>
              <a:rPr lang="en-US" dirty="0" err="1"/>
              <a:t>een</a:t>
            </a:r>
            <a:r>
              <a:rPr lang="en-US" dirty="0"/>
              <a:t> </a:t>
            </a:r>
            <a:r>
              <a:rPr lang="en-US" b="1" dirty="0" err="1"/>
              <a:t>algemeen</a:t>
            </a:r>
            <a:r>
              <a:rPr lang="en-US" b="1" dirty="0"/>
              <a:t> </a:t>
            </a:r>
            <a:r>
              <a:rPr lang="en-US" b="1" dirty="0" err="1"/>
              <a:t>kader</a:t>
            </a:r>
            <a:r>
              <a:rPr lang="en-US" b="1" dirty="0"/>
              <a:t> </a:t>
            </a:r>
            <a:r>
              <a:rPr lang="en-US" b="1" dirty="0" err="1"/>
              <a:t>dat</a:t>
            </a:r>
            <a:r>
              <a:rPr lang="en-US" b="1" dirty="0"/>
              <a:t> </a:t>
            </a:r>
            <a:r>
              <a:rPr lang="en-US" b="1" dirty="0" err="1"/>
              <a:t>hoofdfactoren</a:t>
            </a:r>
            <a:r>
              <a:rPr lang="en-US" b="1" dirty="0"/>
              <a:t> </a:t>
            </a:r>
            <a:r>
              <a:rPr lang="en-US" b="1" dirty="0" err="1"/>
              <a:t>onderscheidt</a:t>
            </a:r>
            <a:r>
              <a:rPr lang="en-US" dirty="0"/>
              <a:t>, die </a:t>
            </a:r>
            <a:r>
              <a:rPr lang="en-US" dirty="0" err="1"/>
              <a:t>gedrag</a:t>
            </a:r>
            <a:r>
              <a:rPr lang="en-US" dirty="0"/>
              <a:t> </a:t>
            </a:r>
            <a:r>
              <a:rPr lang="en-US" dirty="0" err="1"/>
              <a:t>bepalen</a:t>
            </a:r>
            <a:r>
              <a:rPr lang="en-US" dirty="0"/>
              <a:t> </a:t>
            </a:r>
            <a:r>
              <a:rPr lang="en-US" dirty="0" err="1"/>
              <a:t>dat</a:t>
            </a:r>
            <a:r>
              <a:rPr lang="en-US" dirty="0"/>
              <a:t> tot </a:t>
            </a:r>
            <a:r>
              <a:rPr lang="en-US" dirty="0" err="1"/>
              <a:t>gescheiden</a:t>
            </a:r>
            <a:r>
              <a:rPr lang="en-US" dirty="0"/>
              <a:t> </a:t>
            </a:r>
            <a:r>
              <a:rPr lang="en-US" dirty="0" err="1"/>
              <a:t>afval</a:t>
            </a:r>
            <a:r>
              <a:rPr lang="en-US" dirty="0"/>
              <a:t> </a:t>
            </a:r>
            <a:r>
              <a:rPr lang="en-US" dirty="0" err="1"/>
              <a:t>leidt</a:t>
            </a:r>
            <a:r>
              <a:rPr lang="en-US" dirty="0"/>
              <a:t>. </a:t>
            </a:r>
            <a:r>
              <a:rPr lang="en-US" dirty="0" err="1"/>
              <a:t>Bijna</a:t>
            </a:r>
            <a:r>
              <a:rPr lang="en-US" dirty="0"/>
              <a:t> all </a:t>
            </a:r>
            <a:r>
              <a:rPr lang="en-US" dirty="0" err="1"/>
              <a:t>gedrtagsmodellen</a:t>
            </a:r>
            <a:r>
              <a:rPr lang="en-US" dirty="0"/>
              <a:t> in de </a:t>
            </a:r>
            <a:r>
              <a:rPr lang="en-US" dirty="0" err="1"/>
              <a:t>psychologie</a:t>
            </a:r>
            <a:r>
              <a:rPr lang="en-US" dirty="0"/>
              <a:t> </a:t>
            </a:r>
            <a:r>
              <a:rPr lang="en-US" dirty="0" err="1"/>
              <a:t>onderscheiden</a:t>
            </a:r>
            <a:r>
              <a:rPr lang="en-US" dirty="0"/>
              <a:t> </a:t>
            </a:r>
            <a:r>
              <a:rPr lang="en-US" dirty="0" err="1"/>
              <a:t>deze</a:t>
            </a:r>
            <a:r>
              <a:rPr lang="en-US" dirty="0"/>
              <a:t> </a:t>
            </a:r>
            <a:r>
              <a:rPr lang="en-US" dirty="0" err="1"/>
              <a:t>drie</a:t>
            </a:r>
            <a:r>
              <a:rPr lang="en-US" dirty="0"/>
              <a:t> </a:t>
            </a:r>
            <a:r>
              <a:rPr lang="en-US" dirty="0" err="1"/>
              <a:t>hoofdfactoren</a:t>
            </a:r>
            <a:r>
              <a:rPr lang="en-US" dirty="0"/>
              <a:t>: </a:t>
            </a:r>
            <a:r>
              <a:rPr lang="en-US" dirty="0" err="1"/>
              <a:t>namelijk</a:t>
            </a:r>
            <a:r>
              <a:rPr lang="en-US" dirty="0"/>
              <a:t> </a:t>
            </a:r>
            <a:r>
              <a:rPr lang="en-US" dirty="0" err="1"/>
              <a:t>motivatie</a:t>
            </a:r>
            <a:r>
              <a:rPr lang="en-US" dirty="0"/>
              <a:t>, </a:t>
            </a:r>
            <a:r>
              <a:rPr lang="en-US" dirty="0" err="1"/>
              <a:t>capoaciteit</a:t>
            </a:r>
            <a:r>
              <a:rPr lang="en-US" dirty="0"/>
              <a:t> </a:t>
            </a:r>
            <a:r>
              <a:rPr lang="en-US" dirty="0" err="1"/>
              <a:t>en</a:t>
            </a:r>
            <a:r>
              <a:rPr lang="en-US" dirty="0"/>
              <a:t> </a:t>
            </a:r>
            <a:r>
              <a:rPr lang="en-US" dirty="0" err="1"/>
              <a:t>gelegenheid</a:t>
            </a:r>
            <a:r>
              <a:rPr lang="en-US" dirty="0"/>
              <a:t> of </a:t>
            </a:r>
            <a:r>
              <a:rPr lang="en-US" dirty="0" err="1"/>
              <a:t>uitvoerbaarheid</a:t>
            </a:r>
            <a:r>
              <a:rPr lang="en-US" dirty="0"/>
              <a:t>. </a:t>
            </a:r>
          </a:p>
          <a:p>
            <a:endParaRPr lang="en-US" dirty="0"/>
          </a:p>
          <a:p>
            <a:r>
              <a:rPr lang="en-US" dirty="0"/>
              <a:t>We </a:t>
            </a:r>
            <a:r>
              <a:rPr lang="en-US" dirty="0" err="1"/>
              <a:t>hebben</a:t>
            </a:r>
            <a:r>
              <a:rPr lang="en-US" dirty="0"/>
              <a:t> op </a:t>
            </a:r>
            <a:r>
              <a:rPr lang="en-US" dirty="0" err="1"/>
              <a:t>grond</a:t>
            </a:r>
            <a:r>
              <a:rPr lang="en-US" dirty="0"/>
              <a:t> van </a:t>
            </a:r>
            <a:r>
              <a:rPr lang="en-US" dirty="0" err="1"/>
              <a:t>literatuurstudie</a:t>
            </a:r>
            <a:r>
              <a:rPr lang="en-US" dirty="0"/>
              <a:t> </a:t>
            </a:r>
            <a:r>
              <a:rPr lang="en-US" dirty="0" err="1"/>
              <a:t>interventies</a:t>
            </a:r>
            <a:r>
              <a:rPr lang="en-US" dirty="0"/>
              <a:t> </a:t>
            </a:r>
            <a:r>
              <a:rPr lang="en-US" dirty="0" err="1"/>
              <a:t>geselekteerd</a:t>
            </a:r>
            <a:r>
              <a:rPr lang="en-US" dirty="0"/>
              <a:t> die, we </a:t>
            </a:r>
            <a:r>
              <a:rPr lang="en-US" dirty="0" err="1"/>
              <a:t>kunnen</a:t>
            </a:r>
            <a:r>
              <a:rPr lang="en-US" dirty="0"/>
              <a:t> </a:t>
            </a:r>
            <a:r>
              <a:rPr lang="en-US" dirty="0" err="1"/>
              <a:t>relateren</a:t>
            </a:r>
            <a:r>
              <a:rPr lang="en-US" dirty="0"/>
              <a:t> </a:t>
            </a:r>
            <a:r>
              <a:rPr lang="en-US" dirty="0" err="1"/>
              <a:t>aan</a:t>
            </a:r>
            <a:r>
              <a:rPr lang="en-US" dirty="0"/>
              <a:t> </a:t>
            </a:r>
            <a:r>
              <a:rPr lang="en-US" dirty="0" err="1"/>
              <a:t>dit</a:t>
            </a:r>
            <a:r>
              <a:rPr lang="en-US" dirty="0"/>
              <a:t> </a:t>
            </a:r>
            <a:r>
              <a:rPr lang="en-US" dirty="0" err="1"/>
              <a:t>algemene</a:t>
            </a:r>
            <a:r>
              <a:rPr lang="en-US" dirty="0"/>
              <a:t> </a:t>
            </a:r>
            <a:r>
              <a:rPr lang="en-US" dirty="0" err="1"/>
              <a:t>gedragskader</a:t>
            </a:r>
            <a:r>
              <a:rPr lang="en-US" dirty="0"/>
              <a:t>.</a:t>
            </a:r>
          </a:p>
          <a:p>
            <a:endParaRPr lang="en-US" dirty="0"/>
          </a:p>
          <a:p>
            <a:r>
              <a:rPr lang="en-US" dirty="0" err="1"/>
              <a:t>Daarnaast</a:t>
            </a:r>
            <a:r>
              <a:rPr lang="en-US" dirty="0"/>
              <a:t> </a:t>
            </a:r>
            <a:r>
              <a:rPr lang="en-US" dirty="0" err="1"/>
              <a:t>gebruiken</a:t>
            </a:r>
            <a:r>
              <a:rPr lang="en-US" dirty="0"/>
              <a:t> het </a:t>
            </a:r>
            <a:r>
              <a:rPr lang="en-US" dirty="0" err="1"/>
              <a:t>kader</a:t>
            </a:r>
            <a:r>
              <a:rPr lang="en-US" dirty="0"/>
              <a:t> </a:t>
            </a:r>
            <a:r>
              <a:rPr lang="en-US" dirty="0" err="1"/>
              <a:t>als</a:t>
            </a:r>
            <a:r>
              <a:rPr lang="en-US" dirty="0"/>
              <a:t> basis </a:t>
            </a:r>
            <a:r>
              <a:rPr lang="en-US" dirty="0" err="1"/>
              <a:t>voor</a:t>
            </a:r>
            <a:r>
              <a:rPr lang="en-US" dirty="0"/>
              <a:t> </a:t>
            </a:r>
            <a:r>
              <a:rPr lang="en-US" dirty="0" err="1"/>
              <a:t>ons</a:t>
            </a:r>
            <a:r>
              <a:rPr lang="en-US" dirty="0"/>
              <a:t> </a:t>
            </a:r>
            <a:r>
              <a:rPr lang="en-US" dirty="0" err="1"/>
              <a:t>meer</a:t>
            </a:r>
            <a:r>
              <a:rPr lang="en-US" dirty="0"/>
              <a:t> </a:t>
            </a:r>
            <a:r>
              <a:rPr lang="en-US" dirty="0" err="1"/>
              <a:t>specifieke</a:t>
            </a:r>
            <a:r>
              <a:rPr lang="en-US" dirty="0"/>
              <a:t> </a:t>
            </a:r>
            <a:r>
              <a:rPr lang="en-US" dirty="0" err="1"/>
              <a:t>gedragsmodel</a:t>
            </a:r>
            <a:r>
              <a:rPr lang="en-US" dirty="0"/>
              <a:t>, </a:t>
            </a:r>
            <a:r>
              <a:rPr lang="en-US" dirty="0" err="1"/>
              <a:t>dat</a:t>
            </a:r>
            <a:r>
              <a:rPr lang="en-US" dirty="0"/>
              <a:t> in het </a:t>
            </a:r>
            <a:r>
              <a:rPr lang="en-US" dirty="0" err="1"/>
              <a:t>onderzoek</a:t>
            </a:r>
            <a:r>
              <a:rPr lang="en-US" dirty="0"/>
              <a:t> is </a:t>
            </a:r>
            <a:r>
              <a:rPr lang="en-US" dirty="0" err="1"/>
              <a:t>gebruikt</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Specifieke</a:t>
            </a:r>
            <a:r>
              <a:rPr lang="en-US" dirty="0"/>
              <a:t> </a:t>
            </a:r>
            <a:r>
              <a:rPr lang="en-US" dirty="0" err="1"/>
              <a:t>Interventies</a:t>
            </a:r>
            <a:r>
              <a:rPr lang="en-US" dirty="0"/>
              <a:t> </a:t>
            </a:r>
            <a:r>
              <a:rPr lang="en-US" dirty="0" err="1"/>
              <a:t>erin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9F988F-2B28-5C42-A87B-2616B4D23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4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userDrawn="1"/>
        </p:nvSpPr>
        <p:spPr>
          <a:xfrm>
            <a:off x="0" y="0"/>
            <a:ext cx="4572000" cy="514350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hasCustomPrompt="1"/>
          </p:nvPr>
        </p:nvSpPr>
        <p:spPr>
          <a:xfrm>
            <a:off x="4914000" y="2743200"/>
            <a:ext cx="3753000" cy="1371600"/>
          </a:xfrm>
        </p:spPr>
        <p:txBody>
          <a:bodyPr lIns="0" tIns="0" rIns="0" bIns="0"/>
          <a:lstStyle>
            <a:lvl1pPr marL="0" indent="0" algn="l">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25" name="Tijdelijke aanduiding voor tekst 16"/>
          <p:cNvSpPr>
            <a:spLocks noGrp="1"/>
          </p:cNvSpPr>
          <p:nvPr>
            <p:ph type="body" sz="quarter" idx="21" hasCustomPrompt="1"/>
          </p:nvPr>
        </p:nvSpPr>
        <p:spPr>
          <a:xfrm>
            <a:off x="4914000" y="4114801"/>
            <a:ext cx="3753000" cy="241556"/>
          </a:xfrm>
        </p:spPr>
        <p:txBody>
          <a:bodyPr lIns="0" anchor="t" anchorCtr="0">
            <a:noAutofit/>
          </a:bodyPr>
          <a:lstStyle>
            <a:lvl1pPr marL="0" indent="0">
              <a:lnSpc>
                <a:spcPct val="100000"/>
              </a:lnSpc>
              <a:spcBef>
                <a:spcPts val="0"/>
              </a:spcBef>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hasCustomPrompt="1"/>
          </p:nvPr>
        </p:nvSpPr>
        <p:spPr>
          <a:xfrm>
            <a:off x="4914000" y="1590314"/>
            <a:ext cx="3753000" cy="1052513"/>
          </a:xfrm>
        </p:spPr>
        <p:txBody>
          <a:bodyPr tIns="0" bIns="0" anchor="b">
            <a:normAutofit/>
          </a:bodyPr>
          <a:lstStyle>
            <a:lvl1pPr algn="l">
              <a:defRPr sz="3600">
                <a:solidFill>
                  <a:schemeClr val="tx1"/>
                </a:solidFill>
              </a:defRPr>
            </a:lvl1pPr>
          </a:lstStyle>
          <a:p>
            <a:r>
              <a:rPr lang="nl-NL" dirty="0"/>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1600"/>
            </a:lvl1pPr>
          </a:lstStyle>
          <a:p>
            <a:pPr lvl="0"/>
            <a:r>
              <a:rPr lang="nl-NL" dirty="0"/>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8286300" y="4896429"/>
            <a:ext cx="383400" cy="137700"/>
          </a:xfrm>
        </p:spPr>
        <p:txBody>
          <a:bodyPr/>
          <a:lstStyle/>
          <a:p>
            <a:fld id="{6C93B359-CF0D-4389-949E-16A33FCBB3EC}" type="slidenum">
              <a:rPr lang="nl-NL" smtClean="0"/>
              <a:t>‹nr.›</a:t>
            </a:fld>
            <a:endParaRPr lang="nl-NL" dirty="0"/>
          </a:p>
        </p:txBody>
      </p:sp>
      <p:pic>
        <p:nvPicPr>
          <p:cNvPr id="13" name="Afbeelding 12">
            <a:extLst>
              <a:ext uri="{FF2B5EF4-FFF2-40B4-BE49-F238E27FC236}">
                <a16:creationId xmlns:a16="http://schemas.microsoft.com/office/drawing/2014/main" id="{8828510C-BC5B-408F-A83E-20041DE7A1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4914000" y="1763100"/>
            <a:ext cx="3753000" cy="297270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dirty="0"/>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4914000" y="961463"/>
            <a:ext cx="3753000" cy="801900"/>
          </a:xfrm>
        </p:spPr>
        <p:txBody>
          <a:bodyPr/>
          <a:lstStyle>
            <a:lvl1pPr>
              <a:defRPr/>
            </a:lvl1pPr>
          </a:lstStyle>
          <a:p>
            <a:r>
              <a:rPr lang="nl-NL" dirty="0"/>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horizontaal geel">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2571750"/>
            <a:ext cx="9144000" cy="2571750"/>
          </a:xfrm>
          <a:solidFill>
            <a:schemeClr val="tx1">
              <a:lumMod val="85000"/>
            </a:schemeClr>
          </a:solidFill>
        </p:spPr>
        <p:txBody>
          <a:bodyPr tIns="1080000" anchor="t" anchorCtr="1"/>
          <a:lstStyle>
            <a:lvl1pPr marL="0" marR="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dirty="0"/>
              <a:t>Klik om een titel in te voegen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9144000" cy="514350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5" name="Titel 4"/>
          <p:cNvSpPr>
            <a:spLocks noGrp="1"/>
          </p:cNvSpPr>
          <p:nvPr>
            <p:ph type="title" hasCustomPrompt="1"/>
          </p:nvPr>
        </p:nvSpPr>
        <p:spPr>
          <a:xfrm>
            <a:off x="0" y="3865332"/>
            <a:ext cx="9144000" cy="432000"/>
          </a:xfrm>
          <a:solidFill>
            <a:schemeClr val="accent2"/>
          </a:solidFill>
        </p:spPr>
        <p:txBody>
          <a:bodyPr lIns="630000" anchor="ctr" anchorCtr="0">
            <a:noAutofit/>
          </a:bodyPr>
          <a:lstStyle>
            <a:lvl1pPr algn="l">
              <a:defRPr sz="3200">
                <a:solidFill>
                  <a:schemeClr val="tx1"/>
                </a:solidFill>
              </a:defRPr>
            </a:lvl1pPr>
          </a:lstStyle>
          <a:p>
            <a:r>
              <a:rPr lang="nl-NL" dirty="0"/>
              <a:t>Klik om een naam in te voegen</a:t>
            </a:r>
          </a:p>
        </p:txBody>
      </p:sp>
      <p:sp>
        <p:nvSpPr>
          <p:cNvPr id="3" name="Tijdelijke aanduiding voor tekst 2"/>
          <p:cNvSpPr>
            <a:spLocks noGrp="1"/>
          </p:cNvSpPr>
          <p:nvPr>
            <p:ph type="body" sz="quarter" idx="10" hasCustomPrompt="1"/>
          </p:nvPr>
        </p:nvSpPr>
        <p:spPr>
          <a:xfrm>
            <a:off x="0" y="4369060"/>
            <a:ext cx="9144000" cy="297000"/>
          </a:xfrm>
          <a:solidFill>
            <a:schemeClr val="bg1"/>
          </a:solidFill>
        </p:spPr>
        <p:txBody>
          <a:bodyPr lIns="630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dirty="0"/>
          </a:p>
        </p:txBody>
      </p:sp>
    </p:spTree>
    <p:extLst>
      <p:ext uri="{BB962C8B-B14F-4D97-AF65-F5344CB8AC3E}">
        <p14:creationId xmlns:p14="http://schemas.microsoft.com/office/powerpoint/2010/main" val="992402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
    <p:bg>
      <p:bgPr>
        <a:solidFill>
          <a:schemeClr val="accent2"/>
        </a:solidFill>
        <a:effectLst/>
      </p:bgPr>
    </p:bg>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4572000" cy="514350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Tijdelijke aanduiding voor tekst 13"/>
          <p:cNvSpPr>
            <a:spLocks noGrp="1"/>
          </p:cNvSpPr>
          <p:nvPr>
            <p:ph type="body" sz="quarter" idx="13" hasCustomPrompt="1"/>
          </p:nvPr>
        </p:nvSpPr>
        <p:spPr>
          <a:xfrm>
            <a:off x="5382214" y="1714501"/>
            <a:ext cx="3286727" cy="518913"/>
          </a:xfrm>
        </p:spPr>
        <p:txBody>
          <a:bodyPr numCol="1" spcCol="180000" anchor="ctr" anchorCtr="0">
            <a:normAutofit/>
          </a:bodyPr>
          <a:lstStyle>
            <a:lvl1pPr marL="0" indent="0">
              <a:buNone/>
              <a:defRPr sz="2000" i="0">
                <a:solidFill>
                  <a:schemeClr val="tx1"/>
                </a:solidFill>
              </a:defRPr>
            </a:lvl1pPr>
          </a:lstStyle>
          <a:p>
            <a:pPr lvl="0"/>
            <a:r>
              <a:rPr lang="nl-NL" dirty="0"/>
              <a:t>Klik om gegevens afzender in te voegen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2000" i="0">
                <a:solidFill>
                  <a:schemeClr val="tx1"/>
                </a:solidFill>
              </a:defRPr>
            </a:lvl1pPr>
          </a:lstStyle>
          <a:p>
            <a:pPr lvl="0"/>
            <a:r>
              <a:rPr lang="nl-NL" dirty="0"/>
              <a:t>Klik om gegevens afzender in te voegen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2000" i="0">
                <a:solidFill>
                  <a:schemeClr val="tx1"/>
                </a:solidFill>
              </a:defRPr>
            </a:lvl1pPr>
          </a:lstStyle>
          <a:p>
            <a:pPr lvl="0"/>
            <a:r>
              <a:rPr lang="nl-NL" dirty="0"/>
              <a:t>Klik om gegevens afzender in te voegen</a:t>
            </a:r>
          </a:p>
        </p:txBody>
      </p:sp>
      <p:sp>
        <p:nvSpPr>
          <p:cNvPr id="21" name="Tijdelijke aanduiding voor afbeelding 3"/>
          <p:cNvSpPr>
            <a:spLocks noGrp="1" noChangeAspect="1"/>
          </p:cNvSpPr>
          <p:nvPr>
            <p:ph type="pic" sz="quarter" idx="19"/>
          </p:nvPr>
        </p:nvSpPr>
        <p:spPr>
          <a:xfrm>
            <a:off x="4919401" y="1771008"/>
            <a:ext cx="405902" cy="405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919401" y="2360520"/>
            <a:ext cx="405902" cy="405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919401" y="2940638"/>
            <a:ext cx="405902" cy="405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472500" y="2287840"/>
            <a:ext cx="3748266" cy="801900"/>
          </a:xfrm>
        </p:spPr>
        <p:txBody>
          <a:bodyPr/>
          <a:lstStyle>
            <a:lvl1pPr>
              <a:defRPr>
                <a:solidFill>
                  <a:schemeClr val="tx1"/>
                </a:solidFill>
              </a:defRPr>
            </a:lvl1pPr>
          </a:lstStyle>
          <a:p>
            <a:r>
              <a:rPr lang="nl-NL" dirty="0"/>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dirty="0"/>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ftr" sz="quarter" idx="10"/>
          </p:nvPr>
        </p:nvSpPr>
        <p:spPr>
          <a:xfrm>
            <a:off x="5037139" y="4958953"/>
            <a:ext cx="2416175" cy="89297"/>
          </a:xfrm>
          <a:prstGeom prst="rect">
            <a:avLst/>
          </a:prstGeom>
          <a:ln/>
        </p:spPr>
        <p:txBody>
          <a:bodyPr/>
          <a:lstStyle>
            <a:lvl1pPr>
              <a:defRPr/>
            </a:lvl1pPr>
          </a:lstStyle>
          <a:p>
            <a:pPr>
              <a:defRPr/>
            </a:pPr>
            <a:endParaRPr lang="nl-NL" altLang="nl-NL"/>
          </a:p>
        </p:txBody>
      </p:sp>
      <p:sp>
        <p:nvSpPr>
          <p:cNvPr id="5" name="Rectangle 7"/>
          <p:cNvSpPr>
            <a:spLocks noGrp="1" noChangeArrowheads="1"/>
          </p:cNvSpPr>
          <p:nvPr>
            <p:ph type="sldNum" sz="quarter" idx="11"/>
          </p:nvPr>
        </p:nvSpPr>
        <p:spPr>
          <a:ln/>
        </p:spPr>
        <p:txBody>
          <a:bodyPr/>
          <a:lstStyle>
            <a:lvl1pPr>
              <a:defRPr/>
            </a:lvl1pPr>
          </a:lstStyle>
          <a:p>
            <a:pPr>
              <a:defRPr/>
            </a:pPr>
            <a:fld id="{67C98FE7-63F0-4963-8738-177821D1CD5C}" type="slidenum">
              <a:rPr lang="nl-NL" altLang="nl-NL"/>
              <a:pPr>
                <a:defRPr/>
              </a:pPr>
              <a:t>‹nr.›</a:t>
            </a:fld>
            <a:endParaRPr lang="nl-NL" altLang="nl-NL"/>
          </a:p>
        </p:txBody>
      </p:sp>
      <p:sp>
        <p:nvSpPr>
          <p:cNvPr id="6" name="shpTitel"/>
          <p:cNvSpPr>
            <a:spLocks noGrp="1" noChangeArrowheads="1"/>
          </p:cNvSpPr>
          <p:nvPr>
            <p:ph type="dt" sz="half" idx="12"/>
          </p:nvPr>
        </p:nvSpPr>
        <p:spPr>
          <a:xfrm>
            <a:off x="7264401" y="4958953"/>
            <a:ext cx="1508125" cy="89297"/>
          </a:xfrm>
          <a:prstGeom prst="rect">
            <a:avLst/>
          </a:prstGeom>
          <a:ln/>
        </p:spPr>
        <p:txBody>
          <a:bodyPr/>
          <a:lstStyle>
            <a:lvl1pPr>
              <a:defRPr/>
            </a:lvl1pPr>
          </a:lstStyle>
          <a:p>
            <a:pPr>
              <a:defRPr/>
            </a:pPr>
            <a:fld id="{C327AACD-DBC5-4017-BC83-8FE1CD898ED2}" type="datetime1">
              <a:rPr lang="nl-NL" altLang="nl-NL"/>
              <a:pPr>
                <a:defRPr/>
              </a:pPr>
              <a:t>5-6-2020</a:t>
            </a:fld>
            <a:endParaRPr lang="nl-NL" altLang="nl-NL"/>
          </a:p>
        </p:txBody>
      </p:sp>
    </p:spTree>
    <p:extLst>
      <p:ext uri="{BB962C8B-B14F-4D97-AF65-F5344CB8AC3E}">
        <p14:creationId xmlns:p14="http://schemas.microsoft.com/office/powerpoint/2010/main" val="228200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1254874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645641"/>
          </a:xfr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508001" y="1223319"/>
            <a:ext cx="6447501" cy="3595816"/>
          </a:xfrm>
        </p:spPr>
        <p:txBody>
          <a:bodyPr/>
          <a:lstStyle>
            <a:lvl1pPr>
              <a:lnSpc>
                <a:spcPct val="120000"/>
              </a:lnSpc>
              <a:defRPr sz="1800"/>
            </a:lvl1pPr>
            <a:lvl2pPr marL="557213" indent="-214313">
              <a:lnSpc>
                <a:spcPct val="120000"/>
              </a:lnSpc>
              <a:buFont typeface="Wingdings" panose="05000000000000000000" pitchFamily="2" charset="2"/>
              <a:buChar char="q"/>
              <a:defRPr sz="1650"/>
            </a:lvl2pPr>
            <a:lvl3pPr>
              <a:lnSpc>
                <a:spcPct val="120000"/>
              </a:lnSpc>
              <a:defRPr sz="1500"/>
            </a:lvl3pPr>
            <a:lvl4pPr marL="1200150" indent="-171450">
              <a:lnSpc>
                <a:spcPct val="120000"/>
              </a:lnSpc>
              <a:buFont typeface="Wingdings" panose="05000000000000000000" pitchFamily="2" charset="2"/>
              <a:buChar char="q"/>
              <a:defRPr sz="1350"/>
            </a:lvl4pPr>
            <a:lvl5pPr>
              <a:lnSpc>
                <a:spcPct val="12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5022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186295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CCA9B5-DC6D-7A4A-8173-C68719DFDB77}"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3736718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CCA9B5-DC6D-7A4A-8173-C68719DFDB77}" type="datetimeFigureOut">
              <a:rPr lang="en-US" smtClean="0"/>
              <a:t>6/5/2020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35446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horizontaal">
    <p:bg>
      <p:bgPr>
        <a:solidFill>
          <a:schemeClr val="accent2"/>
        </a:solidFill>
        <a:effectLst/>
      </p:bgPr>
    </p:bg>
    <p:spTree>
      <p:nvGrpSpPr>
        <p:cNvPr id="1" name=""/>
        <p:cNvGrpSpPr/>
        <p:nvPr/>
      </p:nvGrpSpPr>
      <p:grpSpPr>
        <a:xfrm>
          <a:off x="0" y="0"/>
          <a:ext cx="0" cy="0"/>
          <a:chOff x="0" y="0"/>
          <a:chExt cx="0" cy="0"/>
        </a:xfrm>
      </p:grpSpPr>
      <p:sp>
        <p:nvSpPr>
          <p:cNvPr id="6" name="Rechthoek 5"/>
          <p:cNvSpPr/>
          <p:nvPr userDrawn="1"/>
        </p:nvSpPr>
        <p:spPr>
          <a:xfrm>
            <a:off x="0" y="2570562"/>
            <a:ext cx="9144000" cy="257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476253" y="1409702"/>
            <a:ext cx="8192691" cy="1160860"/>
          </a:xfrm>
        </p:spPr>
        <p:txBody>
          <a:bodyPr anchor="ctr" anchorCtr="0">
            <a:normAutofit/>
          </a:bodyPr>
          <a:lstStyle>
            <a:lvl1pPr>
              <a:defRPr sz="4800">
                <a:solidFill>
                  <a:schemeClr val="tx1"/>
                </a:solidFill>
              </a:defRPr>
            </a:lvl1pPr>
          </a:lstStyle>
          <a:p>
            <a:r>
              <a:rPr lang="nl-NL" dirty="0"/>
              <a:t>Klik om een titel in te voegen</a:t>
            </a:r>
          </a:p>
        </p:txBody>
      </p:sp>
      <p:sp>
        <p:nvSpPr>
          <p:cNvPr id="9" name="Ondertitel 2"/>
          <p:cNvSpPr>
            <a:spLocks noGrp="1"/>
          </p:cNvSpPr>
          <p:nvPr>
            <p:ph type="subTitle" idx="1" hasCustomPrompt="1"/>
          </p:nvPr>
        </p:nvSpPr>
        <p:spPr>
          <a:xfrm>
            <a:off x="476250" y="2812117"/>
            <a:ext cx="8193882" cy="1302685"/>
          </a:xfrm>
        </p:spPr>
        <p:txBody>
          <a:bodyPr lIns="0" tIns="0" rIns="0" bIns="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dirty="0"/>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472501" y="4114801"/>
            <a:ext cx="3753000" cy="241556"/>
          </a:xfrm>
        </p:spPr>
        <p:txBody>
          <a:bodyPr lIns="0" anchor="t" anchorCtr="0">
            <a:noAutofit/>
          </a:bodyPr>
          <a:lstStyle>
            <a:lvl1pPr marL="0" indent="0">
              <a:lnSpc>
                <a:spcPct val="100000"/>
              </a:lnSpc>
              <a:spcBef>
                <a:spcPts val="0"/>
              </a:spcBef>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472500" y="4356358"/>
            <a:ext cx="3753000" cy="259238"/>
          </a:xfrm>
        </p:spPr>
        <p:txBody>
          <a:bodyPr>
            <a:normAutofit/>
          </a:bodyPr>
          <a:lstStyle>
            <a:lvl1pPr marL="0" indent="0">
              <a:lnSpc>
                <a:spcPct val="100000"/>
              </a:lnSpc>
              <a:spcBef>
                <a:spcPts val="0"/>
              </a:spcBef>
              <a:buNone/>
              <a:defRPr sz="1600"/>
            </a:lvl1pPr>
          </a:lstStyle>
          <a:p>
            <a:pPr lvl="0"/>
            <a:r>
              <a:rPr lang="nl-NL" dirty="0"/>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CCA9B5-DC6D-7A4A-8173-C68719DFDB77}" type="datetimeFigureOut">
              <a:rPr lang="en-US" smtClean="0"/>
              <a:t>6/5/2020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4277184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CA9B5-DC6D-7A4A-8173-C68719DFDB77}"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33988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9CCA9B5-DC6D-7A4A-8173-C68719DFDB77}"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3160452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9CCA9B5-DC6D-7A4A-8173-C68719DFDB77}"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1674825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1544972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350961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1235632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4574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530176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386699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3" name="Tijdelijke aanduiding voor afbeelding 12">
            <a:extLst>
              <a:ext uri="{FF2B5EF4-FFF2-40B4-BE49-F238E27FC236}">
                <a16:creationId xmlns:a16="http://schemas.microsoft.com/office/drawing/2014/main" id="{51AE06CA-FDAB-47E6-9A6B-49429DE85BD5}"/>
              </a:ext>
            </a:extLst>
          </p:cNvPr>
          <p:cNvSpPr>
            <a:spLocks noGrp="1"/>
          </p:cNvSpPr>
          <p:nvPr>
            <p:ph type="pic" sz="quarter" idx="29" hasCustomPrompt="1"/>
          </p:nvPr>
        </p:nvSpPr>
        <p:spPr>
          <a:xfrm>
            <a:off x="0" y="0"/>
            <a:ext cx="4572000" cy="5143500"/>
          </a:xfrm>
          <a:custGeom>
            <a:avLst/>
            <a:gdLst>
              <a:gd name="connsiteX0" fmla="*/ 6069807 w 6096000"/>
              <a:gd name="connsiteY0" fmla="*/ 975600 h 6858000"/>
              <a:gd name="connsiteX1" fmla="*/ 6096000 w 6096000"/>
              <a:gd name="connsiteY1" fmla="*/ 975600 h 6858000"/>
              <a:gd name="connsiteX2" fmla="*/ 6096000 w 6096000"/>
              <a:gd name="connsiteY2" fmla="*/ 1014413 h 6858000"/>
              <a:gd name="connsiteX3" fmla="*/ 6069807 w 6096000"/>
              <a:gd name="connsiteY3" fmla="*/ 1014413 h 6858000"/>
              <a:gd name="connsiteX4" fmla="*/ 0 w 6096000"/>
              <a:gd name="connsiteY4" fmla="*/ 0 h 6858000"/>
              <a:gd name="connsiteX5" fmla="*/ 5777707 w 6096000"/>
              <a:gd name="connsiteY5" fmla="*/ 0 h 6858000"/>
              <a:gd name="connsiteX6" fmla="*/ 5777707 w 6096000"/>
              <a:gd name="connsiteY6" fmla="*/ 1014413 h 6858000"/>
              <a:gd name="connsiteX7" fmla="*/ 5777707 w 6096000"/>
              <a:gd name="connsiteY7" fmla="*/ 1265494 h 6858000"/>
              <a:gd name="connsiteX8" fmla="*/ 5777707 w 6096000"/>
              <a:gd name="connsiteY8" fmla="*/ 1281113 h 6858000"/>
              <a:gd name="connsiteX9" fmla="*/ 6096000 w 6096000"/>
              <a:gd name="connsiteY9" fmla="*/ 1281113 h 6858000"/>
              <a:gd name="connsiteX10" fmla="*/ 6096000 w 6096000"/>
              <a:gd name="connsiteY10" fmla="*/ 6858000 h 6858000"/>
              <a:gd name="connsiteX11" fmla="*/ 5848350 w 6096000"/>
              <a:gd name="connsiteY11" fmla="*/ 6858000 h 6858000"/>
              <a:gd name="connsiteX12" fmla="*/ 0 w 6096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6069807" y="975600"/>
                </a:moveTo>
                <a:lnTo>
                  <a:pt x="6096000" y="975600"/>
                </a:lnTo>
                <a:lnTo>
                  <a:pt x="6096000" y="1014413"/>
                </a:lnTo>
                <a:lnTo>
                  <a:pt x="6069807" y="1014413"/>
                </a:lnTo>
                <a:close/>
                <a:moveTo>
                  <a:pt x="0" y="0"/>
                </a:moveTo>
                <a:lnTo>
                  <a:pt x="5777707" y="0"/>
                </a:lnTo>
                <a:lnTo>
                  <a:pt x="5777707" y="1014413"/>
                </a:lnTo>
                <a:lnTo>
                  <a:pt x="5777707" y="1265494"/>
                </a:lnTo>
                <a:lnTo>
                  <a:pt x="5777707" y="1281113"/>
                </a:lnTo>
                <a:lnTo>
                  <a:pt x="6096000" y="1281113"/>
                </a:lnTo>
                <a:lnTo>
                  <a:pt x="6096000" y="6858000"/>
                </a:lnTo>
                <a:lnTo>
                  <a:pt x="5848350" y="6858000"/>
                </a:lnTo>
                <a:lnTo>
                  <a:pt x="0" y="6858000"/>
                </a:lnTo>
                <a:close/>
              </a:path>
            </a:pathLst>
          </a:custGeom>
          <a:solidFill>
            <a:schemeClr val="bg1">
              <a:lumMod val="85000"/>
            </a:schemeClr>
          </a:solidFill>
        </p:spPr>
        <p:txBody>
          <a:bodyPr wrap="square" lIns="0" tIns="1800000" anchor="t" anchorCtr="1">
            <a:noAutofit/>
          </a:bodyPr>
          <a:lstStyle>
            <a:lvl1pPr marL="0" indent="0">
              <a:buNone/>
              <a:defRPr/>
            </a:lvl1pPr>
          </a:lstStyle>
          <a:p>
            <a:r>
              <a:rPr lang="nl-NL" dirty="0"/>
              <a:t>Klik op het pictogram om een afbeelding in te voegen</a:t>
            </a:r>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4914000" y="2743201"/>
            <a:ext cx="3753000" cy="1371600"/>
          </a:xfrm>
        </p:spPr>
        <p:txBody>
          <a:bodyPr lIns="0" tIns="0" rIns="0" bIns="0"/>
          <a:lstStyle>
            <a:lvl1pPr marL="0" indent="0" algn="l">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4914000" y="1590314"/>
            <a:ext cx="3753000" cy="1052513"/>
          </a:xfrm>
        </p:spPr>
        <p:txBody>
          <a:bodyPr tIns="0" bIns="0" anchor="b">
            <a:normAutofit/>
          </a:bodyPr>
          <a:lstStyle>
            <a:lvl1pPr algn="l">
              <a:defRPr sz="3600">
                <a:solidFill>
                  <a:schemeClr val="tx1"/>
                </a:solidFill>
              </a:defRPr>
            </a:lvl1pPr>
          </a:lstStyle>
          <a:p>
            <a:r>
              <a:rPr lang="nl-NL" dirty="0"/>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4914000" y="4114801"/>
            <a:ext cx="3753000" cy="241556"/>
          </a:xfrm>
        </p:spPr>
        <p:txBody>
          <a:bodyPr lIns="0" anchor="t" anchorCtr="0">
            <a:noAutofit/>
          </a:bodyPr>
          <a:lstStyle>
            <a:lvl1pPr marL="0" indent="0">
              <a:lnSpc>
                <a:spcPct val="100000"/>
              </a:lnSpc>
              <a:spcBef>
                <a:spcPts val="0"/>
              </a:spcBef>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1600"/>
            </a:lvl1pPr>
          </a:lstStyle>
          <a:p>
            <a:pPr lvl="0"/>
            <a:r>
              <a:rPr lang="nl-NL" dirty="0"/>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CCA9B5-DC6D-7A4A-8173-C68719DFDB7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2039A-F5FF-D248-AE01-E64022E0B122}" type="slidenum">
              <a:rPr lang="en-US" smtClean="0"/>
              <a:t>‹nr.›</a:t>
            </a:fld>
            <a:endParaRPr lang="en-US"/>
          </a:p>
        </p:txBody>
      </p:sp>
    </p:spTree>
    <p:extLst>
      <p:ext uri="{BB962C8B-B14F-4D97-AF65-F5344CB8AC3E}">
        <p14:creationId xmlns:p14="http://schemas.microsoft.com/office/powerpoint/2010/main" val="461958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C014B-639E-4DFF-A10F-B50EF0EDB94F}"/>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FBB510F4-CAFD-403D-B039-22FAFF67A42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FD977-E053-47BC-9E43-B5FAB37A904C}"/>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5" name="Tijdelijke aanduiding voor voettekst 4">
            <a:extLst>
              <a:ext uri="{FF2B5EF4-FFF2-40B4-BE49-F238E27FC236}">
                <a16:creationId xmlns:a16="http://schemas.microsoft.com/office/drawing/2014/main" id="{BDD82605-B52A-4498-A557-A67506DDEF7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F9D6AD-F455-4A5B-95CD-B024911A821E}"/>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653001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5EC15-834C-417E-B882-2BF1360E7A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7F64AC-8896-425F-8B91-89D5328260C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18AC06-A5D7-4ED0-9B2F-650121526FF7}"/>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5" name="Tijdelijke aanduiding voor voettekst 4">
            <a:extLst>
              <a:ext uri="{FF2B5EF4-FFF2-40B4-BE49-F238E27FC236}">
                <a16:creationId xmlns:a16="http://schemas.microsoft.com/office/drawing/2014/main" id="{AB762DF4-D20A-4AAB-9701-FC69A7337D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613BF48-078E-4986-BD52-3CD628394F82}"/>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3125316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F21F5-42E9-4B37-A2F4-F33BC49EC49D}"/>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B0643954-B521-4CCF-A75C-C06A94DE8F7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12E2FF3-0F80-489C-825C-B1F068FF61E7}"/>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5" name="Tijdelijke aanduiding voor voettekst 4">
            <a:extLst>
              <a:ext uri="{FF2B5EF4-FFF2-40B4-BE49-F238E27FC236}">
                <a16:creationId xmlns:a16="http://schemas.microsoft.com/office/drawing/2014/main" id="{523FE2CF-4634-49F0-869B-F3FF9AA75B0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37C44F-313C-47DC-B422-01AA0C1588FE}"/>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87355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BF048-9045-4873-AA5D-FD0406196E4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2D644EA-B987-4279-9C36-8C09B28E6415}"/>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7E7D87A-DF93-4161-A373-E6402CB508D9}"/>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20A6A54-DC79-40C0-B7F4-078D3D84107A}"/>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6" name="Tijdelijke aanduiding voor voettekst 5">
            <a:extLst>
              <a:ext uri="{FF2B5EF4-FFF2-40B4-BE49-F238E27FC236}">
                <a16:creationId xmlns:a16="http://schemas.microsoft.com/office/drawing/2014/main" id="{AB8B5752-E5A9-49C5-A5C3-4048AD08678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42DAD4B-4650-4E7F-BA93-53B5C2D7FCEA}"/>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1288573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2552E-8E96-4D9B-9FD0-4806D5EDFB3E}"/>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1990D79-3ACF-409C-9E7B-F12F0041035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A5CD249-FA84-4927-A69E-A20657B089F5}"/>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115E5E7-7DD5-4200-AD55-86FFC525698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7316199-6AB9-42F9-9A38-E36824DDD205}"/>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C2DA461-3C6E-48C8-97C7-1A37F467E92D}"/>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8" name="Tijdelijke aanduiding voor voettekst 7">
            <a:extLst>
              <a:ext uri="{FF2B5EF4-FFF2-40B4-BE49-F238E27FC236}">
                <a16:creationId xmlns:a16="http://schemas.microsoft.com/office/drawing/2014/main" id="{746B1A90-6E39-400F-AAA4-F3EC1DF7929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B2E1445-3CFD-4A83-8876-34FEAD649961}"/>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32316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C8DB1-E95C-4E99-B4C9-A64E4F96403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DCB0616-D03D-4D3F-84A1-0C7FC77D4E49}"/>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4" name="Tijdelijke aanduiding voor voettekst 3">
            <a:extLst>
              <a:ext uri="{FF2B5EF4-FFF2-40B4-BE49-F238E27FC236}">
                <a16:creationId xmlns:a16="http://schemas.microsoft.com/office/drawing/2014/main" id="{46CB2F49-3C6A-4A8E-A35D-5D04D232929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1CF8518-C226-4681-A71B-F104CD2BC363}"/>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1353482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71C68C-F6DA-41B0-B8CD-0D58F869132F}"/>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3" name="Tijdelijke aanduiding voor voettekst 2">
            <a:extLst>
              <a:ext uri="{FF2B5EF4-FFF2-40B4-BE49-F238E27FC236}">
                <a16:creationId xmlns:a16="http://schemas.microsoft.com/office/drawing/2014/main" id="{38590C48-A085-49B7-9FAC-7FDA9FE6A1C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54B0B37-B243-42D2-9D63-C52E36C8E8C9}"/>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354362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3EA4-074B-4136-9B23-7BA38A79F45B}"/>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558C2B50-EF92-4B68-B134-B3726041909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D096C1D-F03E-4C92-B09A-E25AECC1EF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C99EE46-F1C4-42FD-97AA-15D8B6A2CC5E}"/>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6" name="Tijdelijke aanduiding voor voettekst 5">
            <a:extLst>
              <a:ext uri="{FF2B5EF4-FFF2-40B4-BE49-F238E27FC236}">
                <a16:creationId xmlns:a16="http://schemas.microsoft.com/office/drawing/2014/main" id="{291F972F-217B-47AE-AA29-3CD4C94CB0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CFC3596-AB91-4BC0-8BBD-4246D5860818}"/>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2613472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A4D63-63AB-4E8E-BD59-D430CC0BCE58}"/>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DCB28FFF-D125-4E41-84DB-B1F2193A3A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4127F715-2CF5-4DFB-9C1E-364678D1EC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BD4D5D-1499-4A05-8E65-DAED8C61923C}"/>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6" name="Tijdelijke aanduiding voor voettekst 5">
            <a:extLst>
              <a:ext uri="{FF2B5EF4-FFF2-40B4-BE49-F238E27FC236}">
                <a16:creationId xmlns:a16="http://schemas.microsoft.com/office/drawing/2014/main" id="{D8EB6446-CBD4-4C97-97AC-F51E29AA4B9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A46A396-9974-4349-AFA6-C08B8FFECD48}"/>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63849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472500" y="1763101"/>
            <a:ext cx="8191800" cy="2973045"/>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1469717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9BF46-3ACD-4FFE-A549-8371ED51B5A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BA2F623-3644-4E10-A95A-97E314091F2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8AC96C0-BD05-4DE7-9B83-81A9F7E10D5C}"/>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5" name="Tijdelijke aanduiding voor voettekst 4">
            <a:extLst>
              <a:ext uri="{FF2B5EF4-FFF2-40B4-BE49-F238E27FC236}">
                <a16:creationId xmlns:a16="http://schemas.microsoft.com/office/drawing/2014/main" id="{B2AC1A63-60E4-49E7-9163-971B7FA831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4ACC10-5D3B-4779-A678-1967F8BB927E}"/>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1959167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7929DFA-76DC-48EE-B51B-74BC71FEBDC1}"/>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7867176-A91B-442B-AC4B-A1A79114FBA9}"/>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73F492-C8D3-4383-AAE1-4422B5F102EE}"/>
              </a:ext>
            </a:extLst>
          </p:cNvPr>
          <p:cNvSpPr>
            <a:spLocks noGrp="1"/>
          </p:cNvSpPr>
          <p:nvPr>
            <p:ph type="dt" sz="half" idx="10"/>
          </p:nvPr>
        </p:nvSpPr>
        <p:spPr/>
        <p:txBody>
          <a:bodyPr/>
          <a:lstStyle/>
          <a:p>
            <a:fld id="{CF65A5E5-3A30-47A3-B906-0DF655EC0610}" type="datetimeFigureOut">
              <a:rPr lang="nl-NL" smtClean="0"/>
              <a:t>5-6-2020</a:t>
            </a:fld>
            <a:endParaRPr lang="nl-NL"/>
          </a:p>
        </p:txBody>
      </p:sp>
      <p:sp>
        <p:nvSpPr>
          <p:cNvPr id="5" name="Tijdelijke aanduiding voor voettekst 4">
            <a:extLst>
              <a:ext uri="{FF2B5EF4-FFF2-40B4-BE49-F238E27FC236}">
                <a16:creationId xmlns:a16="http://schemas.microsoft.com/office/drawing/2014/main" id="{D7F9D1D7-87C5-4075-989C-8A39E3AC4C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A27B83-63A6-4CFC-A0AF-87F9122B9C83}"/>
              </a:ext>
            </a:extLst>
          </p:cNvPr>
          <p:cNvSpPr>
            <a:spLocks noGrp="1"/>
          </p:cNvSpPr>
          <p:nvPr>
            <p:ph type="sldNum" sz="quarter" idx="12"/>
          </p:nvPr>
        </p:nvSpPr>
        <p:spPr/>
        <p:txBody>
          <a:bodyPr/>
          <a:lstStyle/>
          <a:p>
            <a:fld id="{4B075616-49CB-4288-A14D-071CAA7AF28B}" type="slidenum">
              <a:rPr lang="nl-NL" smtClean="0"/>
              <a:t>‹nr.›</a:t>
            </a:fld>
            <a:endParaRPr lang="nl-NL"/>
          </a:p>
        </p:txBody>
      </p:sp>
    </p:spTree>
    <p:extLst>
      <p:ext uri="{BB962C8B-B14F-4D97-AF65-F5344CB8AC3E}">
        <p14:creationId xmlns:p14="http://schemas.microsoft.com/office/powerpoint/2010/main" val="5361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472500" y="1763101"/>
            <a:ext cx="8191800" cy="2973045"/>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dirty="0"/>
              <a:t>Klik om een titel in te voegen</a:t>
            </a:r>
          </a:p>
        </p:txBody>
      </p:sp>
      <p:pic>
        <p:nvPicPr>
          <p:cNvPr id="6" name="Picture 5">
            <a:extLst>
              <a:ext uri="{FF2B5EF4-FFF2-40B4-BE49-F238E27FC236}">
                <a16:creationId xmlns:a16="http://schemas.microsoft.com/office/drawing/2014/main" id="{9D2967E7-AED5-0942-AAED-8F06D4381047}"/>
              </a:ext>
            </a:extLst>
          </p:cNvPr>
          <p:cNvPicPr>
            <a:picLocks noChangeAspect="1"/>
          </p:cNvPicPr>
          <p:nvPr userDrawn="1"/>
        </p:nvPicPr>
        <p:blipFill>
          <a:blip r:embed="rId2"/>
          <a:stretch>
            <a:fillRect/>
          </a:stretch>
        </p:blipFill>
        <p:spPr>
          <a:xfrm>
            <a:off x="7399359" y="-14057"/>
            <a:ext cx="1375833" cy="687917"/>
          </a:xfrm>
          <a:prstGeom prst="rect">
            <a:avLst/>
          </a:prstGeom>
        </p:spPr>
      </p:pic>
      <p:pic>
        <p:nvPicPr>
          <p:cNvPr id="8" name="Picture 7">
            <a:extLst>
              <a:ext uri="{FF2B5EF4-FFF2-40B4-BE49-F238E27FC236}">
                <a16:creationId xmlns:a16="http://schemas.microsoft.com/office/drawing/2014/main" id="{C5BB829F-0DBE-FA42-875C-90EA9CB6AD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0076" y="134426"/>
            <a:ext cx="1929384" cy="471300"/>
          </a:xfrm>
          <a:prstGeom prst="rect">
            <a:avLst/>
          </a:prstGeom>
        </p:spPr>
      </p:pic>
    </p:spTree>
    <p:extLst>
      <p:ext uri="{BB962C8B-B14F-4D97-AF65-F5344CB8AC3E}">
        <p14:creationId xmlns:p14="http://schemas.microsoft.com/office/powerpoint/2010/main" val="1181762031"/>
      </p:ext>
    </p:extLst>
  </p:cSld>
  <p:clrMapOvr>
    <a:masterClrMapping/>
  </p:clrMapOvr>
  <p:extLst>
    <p:ext uri="{DCECCB84-F9BA-43D5-87BE-67443E8EF086}">
      <p15:sldGuideLst xmlns:p15="http://schemas.microsoft.com/office/powerpoint/2012/main">
        <p15:guide id="1" orient="horz" pos="82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472500" y="1763100"/>
            <a:ext cx="3752850" cy="297270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4914000" y="1763100"/>
            <a:ext cx="3758400" cy="297270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dirty="0"/>
          </a:p>
        </p:txBody>
      </p:sp>
      <p:sp>
        <p:nvSpPr>
          <p:cNvPr id="17" name="Vertrouwelijkheidsniveau">
            <a:extLst>
              <a:ext uri="{FF2B5EF4-FFF2-40B4-BE49-F238E27FC236}">
                <a16:creationId xmlns:a16="http://schemas.microsoft.com/office/drawing/2014/main" id="{1B09E170-CA11-4EE2-B82E-0AD6B2F1CC8F}"/>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verticaal geel">
    <p:bg>
      <p:bgPr>
        <a:solidFill>
          <a:schemeClr val="accent2"/>
        </a:solidFill>
        <a:effectLst/>
      </p:bgPr>
    </p:bg>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4914000" y="1763099"/>
            <a:ext cx="3753000" cy="2972700"/>
          </a:xfrm>
        </p:spPr>
        <p:txBody>
          <a:bodyPr/>
          <a:lstStyle>
            <a:lvl1pPr marL="316800" indent="-316800">
              <a:buClr>
                <a:schemeClr val="tx1"/>
              </a:buClr>
              <a:buFont typeface="Arial" panose="020B0604020202020204" pitchFamily="34" charset="0"/>
              <a:buChar char="•"/>
              <a:defRPr>
                <a:solidFill>
                  <a:schemeClr val="tx1"/>
                </a:solidFill>
              </a:defRPr>
            </a:lvl1pPr>
            <a:lvl2pPr marL="630000" indent="-3168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4914000" y="961463"/>
            <a:ext cx="3753000" cy="801900"/>
          </a:xfrm>
        </p:spPr>
        <p:txBody>
          <a:bodyPr/>
          <a:lstStyle>
            <a:lvl1pPr>
              <a:defRPr>
                <a:solidFill>
                  <a:schemeClr val="tx1"/>
                </a:solidFill>
              </a:defRPr>
            </a:lvl1pPr>
          </a:lstStyle>
          <a:p>
            <a:r>
              <a:rPr lang="nl-NL" dirty="0"/>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1536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ote tekst geel">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3" y="789386"/>
            <a:ext cx="8192691" cy="3018600"/>
          </a:xfrm>
        </p:spPr>
        <p:txBody>
          <a:bodyPr anchor="b" anchorCtr="0">
            <a:normAutofit/>
          </a:bodyPr>
          <a:lstStyle>
            <a:lvl1pPr algn="l">
              <a:defRPr sz="8000" b="0">
                <a:solidFill>
                  <a:schemeClr val="bg1"/>
                </a:solidFill>
              </a:defRPr>
            </a:lvl1pPr>
          </a:lstStyle>
          <a:p>
            <a:r>
              <a:rPr lang="nl-NL" dirty="0"/>
              <a:t>Klik om een titel in te voegen</a:t>
            </a:r>
          </a:p>
        </p:txBody>
      </p:sp>
      <p:sp>
        <p:nvSpPr>
          <p:cNvPr id="4" name="Ondertitel 2"/>
          <p:cNvSpPr>
            <a:spLocks noGrp="1"/>
          </p:cNvSpPr>
          <p:nvPr>
            <p:ph type="subTitle" idx="1" hasCustomPrompt="1"/>
          </p:nvPr>
        </p:nvSpPr>
        <p:spPr>
          <a:xfrm>
            <a:off x="472503" y="3973606"/>
            <a:ext cx="8192691" cy="692454"/>
          </a:xfrm>
        </p:spPr>
        <p:txBody>
          <a:bodyPr lIns="0" tIns="0" rIns="0">
            <a:normAutofit/>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bg1"/>
                </a:solidFill>
              </a:defRPr>
            </a:lvl1pPr>
          </a:lstStyle>
          <a:p>
            <a:pPr lvl="0"/>
            <a:r>
              <a:rPr lang="nl-NL" dirty="0"/>
              <a:t>[vertrouwelijkheidsniveau]</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Tijdelijke aanduiding voor tekst 3"/>
          <p:cNvSpPr>
            <a:spLocks noGrp="1"/>
          </p:cNvSpPr>
          <p:nvPr>
            <p:ph type="body" sz="quarter" idx="10" hasCustomPrompt="1"/>
          </p:nvPr>
        </p:nvSpPr>
        <p:spPr>
          <a:xfrm>
            <a:off x="4914000" y="789386"/>
            <a:ext cx="3753000" cy="3876675"/>
          </a:xfrm>
        </p:spPr>
        <p:txBody>
          <a:bodyPr anchor="ctr" anchorCtr="0"/>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472500" y="2279366"/>
            <a:ext cx="3752850" cy="801900"/>
          </a:xfrm>
        </p:spPr>
        <p:txBody>
          <a:bodyPr/>
          <a:lstStyle>
            <a:lvl1pPr>
              <a:defRPr>
                <a:solidFill>
                  <a:schemeClr val="tx1"/>
                </a:solidFill>
              </a:defRPr>
            </a:lvl1pPr>
          </a:lstStyle>
          <a:p>
            <a:r>
              <a:rPr lang="nl-NL" dirty="0"/>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dirty="0"/>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23063622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2500" y="961463"/>
            <a:ext cx="8199900" cy="8019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472500" y="1762124"/>
            <a:ext cx="8199900" cy="2972700"/>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8286300" y="4896429"/>
            <a:ext cx="383400" cy="137700"/>
          </a:xfrm>
          <a:prstGeom prst="rect">
            <a:avLst/>
          </a:prstGeom>
        </p:spPr>
        <p:txBody>
          <a:bodyPr vert="horz" lIns="0" tIns="0" rIns="0" bIns="0" rtlCol="0" anchor="b" anchorCtr="0"/>
          <a:lstStyle>
            <a:lvl1pPr algn="r">
              <a:defRPr sz="1200">
                <a:solidFill>
                  <a:schemeClr val="tx1"/>
                </a:solidFill>
              </a:defRPr>
            </a:lvl1pPr>
          </a:lstStyle>
          <a:p>
            <a:fld id="{6C93B359-CF0D-4389-949E-16A33FCBB3EC}" type="slidenum">
              <a:rPr lang="nl-NL" smtClean="0"/>
              <a:pPr/>
              <a:t>‹nr.›</a:t>
            </a:fld>
            <a:endParaRPr lang="nl-NL" dirty="0"/>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799268"/>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26" r:id="rId1"/>
    <p:sldLayoutId id="2147483666" r:id="rId2"/>
    <p:sldLayoutId id="2147483725" r:id="rId3"/>
    <p:sldLayoutId id="2147483731" r:id="rId4"/>
    <p:sldLayoutId id="2147483742" r:id="rId5"/>
    <p:sldLayoutId id="2147483652" r:id="rId6"/>
    <p:sldLayoutId id="2147483728" r:id="rId7"/>
    <p:sldLayoutId id="2147483689" r:id="rId8"/>
    <p:sldLayoutId id="2147483730" r:id="rId9"/>
    <p:sldLayoutId id="2147483729" r:id="rId10"/>
    <p:sldLayoutId id="2147483716" r:id="rId11"/>
    <p:sldLayoutId id="2147483667" r:id="rId12"/>
    <p:sldLayoutId id="2147483722" r:id="rId13"/>
    <p:sldLayoutId id="2147483743" r:id="rId14"/>
  </p:sldLayoutIdLst>
  <p:hf hdr="0" ft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89CCA9B5-DC6D-7A4A-8173-C68719DFDB77}" type="datetimeFigureOut">
              <a:rPr lang="en-US" smtClean="0"/>
              <a:t>6/5/2020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262039A-F5FF-D248-AE01-E64022E0B122}" type="slidenum">
              <a:rPr lang="en-US" smtClean="0"/>
              <a:t>‹nr.›</a:t>
            </a:fld>
            <a:endParaRPr lang="en-US"/>
          </a:p>
        </p:txBody>
      </p:sp>
    </p:spTree>
    <p:extLst>
      <p:ext uri="{BB962C8B-B14F-4D97-AF65-F5344CB8AC3E}">
        <p14:creationId xmlns:p14="http://schemas.microsoft.com/office/powerpoint/2010/main" val="3730454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7291F33-B48F-4A34-A624-A1AA4A01CAB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C7EB7BE-7DE2-4878-AA61-7F76A7125C3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BCBA533-DE27-4EE5-82D0-8FF86CA9E6E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65A5E5-3A30-47A3-B906-0DF655EC0610}" type="datetimeFigureOut">
              <a:rPr lang="nl-NL" smtClean="0"/>
              <a:t>5-6-2020</a:t>
            </a:fld>
            <a:endParaRPr lang="nl-NL"/>
          </a:p>
        </p:txBody>
      </p:sp>
      <p:sp>
        <p:nvSpPr>
          <p:cNvPr id="5" name="Tijdelijke aanduiding voor voettekst 4">
            <a:extLst>
              <a:ext uri="{FF2B5EF4-FFF2-40B4-BE49-F238E27FC236}">
                <a16:creationId xmlns:a16="http://schemas.microsoft.com/office/drawing/2014/main" id="{BB732A69-CE64-4085-BCF5-30398E5924B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3E4F723-7A6A-4EDD-9CAC-2043C5081C0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075616-49CB-4288-A14D-071CAA7AF28B}" type="slidenum">
              <a:rPr lang="nl-NL" smtClean="0"/>
              <a:t>‹nr.›</a:t>
            </a:fld>
            <a:endParaRPr lang="nl-NL"/>
          </a:p>
        </p:txBody>
      </p:sp>
    </p:spTree>
    <p:extLst>
      <p:ext uri="{BB962C8B-B14F-4D97-AF65-F5344CB8AC3E}">
        <p14:creationId xmlns:p14="http://schemas.microsoft.com/office/powerpoint/2010/main" val="325294131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vang-hha.nl/"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em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8.xml"/><Relationship Id="rId7"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5.bin"/><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emf"/><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51.emf"/><Relationship Id="rId4" Type="http://schemas.openxmlformats.org/officeDocument/2006/relationships/image" Target="../media/image50.emf"/></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29.emf"/></Relationships>
</file>

<file path=ppt/slides/_rels/slide6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60.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68.emf"/></Relationships>
</file>

<file path=ppt/slides/_rels/slide7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71.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vang-hha.nl/kennisbibliotheek/@235221/verbetering-afvalscheiding-hoogbouw/"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8626"/>
            <a:ext cx="3638489" cy="2569682"/>
          </a:xfrm>
          <a:prstGeom prst="rect">
            <a:avLst/>
          </a:prstGeom>
        </p:spPr>
      </p:pic>
      <p:sp>
        <p:nvSpPr>
          <p:cNvPr id="6" name="Rechthoek 5"/>
          <p:cNvSpPr/>
          <p:nvPr/>
        </p:nvSpPr>
        <p:spPr>
          <a:xfrm>
            <a:off x="4699254" y="1324281"/>
            <a:ext cx="4468148" cy="1323439"/>
          </a:xfrm>
          <a:prstGeom prst="rect">
            <a:avLst/>
          </a:prstGeom>
        </p:spPr>
        <p:txBody>
          <a:bodyPr wrap="square">
            <a:spAutoFit/>
          </a:bodyPr>
          <a:lstStyle/>
          <a:p>
            <a:endParaRPr lang="nl-NL" sz="800" dirty="0">
              <a:solidFill>
                <a:srgbClr val="000000"/>
              </a:solidFill>
              <a:latin typeface="RijksoverheidSansHeading" panose="020B0503040202060203"/>
            </a:endParaRPr>
          </a:p>
          <a:p>
            <a:r>
              <a:rPr lang="nl-NL" sz="800" dirty="0">
                <a:solidFill>
                  <a:srgbClr val="000000"/>
                </a:solidFill>
                <a:latin typeface="RijksoverheidSansHeading" panose="020B0503040202060203"/>
              </a:rPr>
              <a:t> </a:t>
            </a:r>
            <a:r>
              <a:rPr lang="nl-NL" b="1" i="1" dirty="0">
                <a:solidFill>
                  <a:srgbClr val="000000"/>
                </a:solidFill>
                <a:latin typeface="RijksoverheidSansHeading" panose="020B0503040202060203"/>
              </a:rPr>
              <a:t>Verbetering afvalscheiding in de hoogbouw</a:t>
            </a:r>
          </a:p>
          <a:p>
            <a:endParaRPr lang="nl-NL" b="1" i="1" dirty="0">
              <a:solidFill>
                <a:srgbClr val="000000"/>
              </a:solidFill>
              <a:latin typeface="RijksoverheidSansHeading" panose="020B0503040202060203"/>
            </a:endParaRPr>
          </a:p>
          <a:p>
            <a:r>
              <a:rPr lang="nl-NL" i="1" dirty="0">
                <a:solidFill>
                  <a:srgbClr val="000000"/>
                </a:solidFill>
                <a:latin typeface="RijksoverheidSansHeading" panose="020B0503040202060203"/>
              </a:rPr>
              <a:t>Meer bronscheiding van gfe in steden door gedragsverandering</a:t>
            </a:r>
            <a:endParaRPr lang="nl-NL" dirty="0"/>
          </a:p>
        </p:txBody>
      </p:sp>
      <p:sp>
        <p:nvSpPr>
          <p:cNvPr id="7" name="Rechthoek 6"/>
          <p:cNvSpPr/>
          <p:nvPr/>
        </p:nvSpPr>
        <p:spPr>
          <a:xfrm>
            <a:off x="4829778" y="1783873"/>
            <a:ext cx="3012141" cy="430887"/>
          </a:xfrm>
          <a:prstGeom prst="rect">
            <a:avLst/>
          </a:prstGeom>
        </p:spPr>
        <p:txBody>
          <a:bodyPr wrap="square">
            <a:spAutoFit/>
          </a:bodyPr>
          <a:lstStyle/>
          <a:p>
            <a:endParaRPr lang="nl-NL" sz="1100" dirty="0">
              <a:solidFill>
                <a:srgbClr val="000000"/>
              </a:solidFill>
              <a:latin typeface="RijksoverheidSansHeading" panose="020B0503040202060203"/>
            </a:endParaRPr>
          </a:p>
          <a:p>
            <a:r>
              <a:rPr lang="nl-NL" sz="1100" dirty="0">
                <a:solidFill>
                  <a:srgbClr val="000000"/>
                </a:solidFill>
                <a:latin typeface="RijksoverheidSansHeading" panose="020B0503040202060203"/>
              </a:rPr>
              <a:t> </a:t>
            </a:r>
            <a:endParaRPr lang="nl-NL" dirty="0"/>
          </a:p>
        </p:txBody>
      </p:sp>
      <p:sp>
        <p:nvSpPr>
          <p:cNvPr id="9" name="Rechthoek 8"/>
          <p:cNvSpPr/>
          <p:nvPr/>
        </p:nvSpPr>
        <p:spPr>
          <a:xfrm>
            <a:off x="4849906" y="3359627"/>
            <a:ext cx="4957482" cy="707886"/>
          </a:xfrm>
          <a:prstGeom prst="rect">
            <a:avLst/>
          </a:prstGeom>
        </p:spPr>
        <p:txBody>
          <a:bodyPr wrap="square">
            <a:spAutoFit/>
          </a:bodyPr>
          <a:lstStyle/>
          <a:p>
            <a:endParaRPr lang="nl-NL" sz="2000" dirty="0">
              <a:solidFill>
                <a:srgbClr val="000000"/>
              </a:solidFill>
              <a:latin typeface="RijksoverheidSans"/>
            </a:endParaRPr>
          </a:p>
          <a:p>
            <a:r>
              <a:rPr lang="nl-NL" sz="1000" dirty="0">
                <a:solidFill>
                  <a:srgbClr val="000000"/>
                </a:solidFill>
                <a:latin typeface="RijksoverheidSans"/>
              </a:rPr>
              <a:t>Uitvoeringsprogramma VANG Huishoudelijk Afval</a:t>
            </a:r>
          </a:p>
          <a:p>
            <a:r>
              <a:rPr lang="nl-NL" sz="1000" dirty="0">
                <a:solidFill>
                  <a:srgbClr val="000000"/>
                </a:solidFill>
                <a:latin typeface="RijksoverheidSans"/>
              </a:rPr>
              <a:t>28 Mei 2020 </a:t>
            </a:r>
            <a:r>
              <a:rPr lang="nl-NL" sz="1000" dirty="0" err="1">
                <a:solidFill>
                  <a:srgbClr val="000000"/>
                </a:solidFill>
                <a:latin typeface="RijksoverheidSans"/>
              </a:rPr>
              <a:t>webinar</a:t>
            </a:r>
            <a:r>
              <a:rPr lang="nl-NL" sz="1000" dirty="0">
                <a:solidFill>
                  <a:srgbClr val="000000"/>
                </a:solidFill>
                <a:latin typeface="RijksoverheidSans"/>
              </a:rPr>
              <a:t> 9:00 – 15:00</a:t>
            </a:r>
            <a:endParaRPr lang="nl-NL" sz="1000" dirty="0"/>
          </a:p>
        </p:txBody>
      </p:sp>
      <p:pic>
        <p:nvPicPr>
          <p:cNvPr id="3" name="Afbeelding 2">
            <a:extLst>
              <a:ext uri="{FF2B5EF4-FFF2-40B4-BE49-F238E27FC236}">
                <a16:creationId xmlns:a16="http://schemas.microsoft.com/office/drawing/2014/main" id="{D1EED281-080E-48CD-AA35-E03433B6CC8B}"/>
              </a:ext>
            </a:extLst>
          </p:cNvPr>
          <p:cNvPicPr>
            <a:picLocks noChangeAspect="1"/>
          </p:cNvPicPr>
          <p:nvPr/>
        </p:nvPicPr>
        <p:blipFill>
          <a:blip r:embed="rId4"/>
          <a:stretch>
            <a:fillRect/>
          </a:stretch>
        </p:blipFill>
        <p:spPr>
          <a:xfrm>
            <a:off x="0" y="2576607"/>
            <a:ext cx="3638489" cy="2556199"/>
          </a:xfrm>
          <a:prstGeom prst="rect">
            <a:avLst/>
          </a:prstGeom>
        </p:spPr>
      </p:pic>
      <p:pic>
        <p:nvPicPr>
          <p:cNvPr id="8" name="Afbeelding 7">
            <a:extLst>
              <a:ext uri="{FF2B5EF4-FFF2-40B4-BE49-F238E27FC236}">
                <a16:creationId xmlns:a16="http://schemas.microsoft.com/office/drawing/2014/main" id="{53C9EF6E-EACA-4253-B4AD-280CFB1B3A9C}"/>
              </a:ext>
            </a:extLst>
          </p:cNvPr>
          <p:cNvPicPr>
            <a:picLocks noChangeAspect="1"/>
          </p:cNvPicPr>
          <p:nvPr/>
        </p:nvPicPr>
        <p:blipFill>
          <a:blip r:embed="rId5"/>
          <a:stretch>
            <a:fillRect/>
          </a:stretch>
        </p:blipFill>
        <p:spPr>
          <a:xfrm>
            <a:off x="4567754" y="4433976"/>
            <a:ext cx="4599648" cy="715983"/>
          </a:xfrm>
          <a:prstGeom prst="rect">
            <a:avLst/>
          </a:prstGeom>
        </p:spPr>
      </p:pic>
    </p:spTree>
    <p:extLst>
      <p:ext uri="{BB962C8B-B14F-4D97-AF65-F5344CB8AC3E}">
        <p14:creationId xmlns:p14="http://schemas.microsoft.com/office/powerpoint/2010/main" val="253523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10</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250EA2C8-89F1-4660-8EBA-3027DF45FFE9}"/>
              </a:ext>
            </a:extLst>
          </p:cNvPr>
          <p:cNvSpPr>
            <a:spLocks noGrp="1"/>
          </p:cNvSpPr>
          <p:nvPr>
            <p:ph idx="1"/>
          </p:nvPr>
        </p:nvSpPr>
        <p:spPr>
          <a:xfrm>
            <a:off x="3680834" y="3608177"/>
            <a:ext cx="1782331" cy="567009"/>
          </a:xfrm>
        </p:spPr>
        <p:txBody>
          <a:bodyPr>
            <a:normAutofit/>
          </a:bodyPr>
          <a:lstStyle/>
          <a:p>
            <a:pPr marL="0" indent="0">
              <a:buNone/>
            </a:pPr>
            <a:r>
              <a:rPr lang="nl-NL" dirty="0"/>
              <a:t>Vraag 1</a:t>
            </a:r>
          </a:p>
        </p:txBody>
      </p:sp>
    </p:spTree>
    <p:extLst>
      <p:ext uri="{BB962C8B-B14F-4D97-AF65-F5344CB8AC3E}">
        <p14:creationId xmlns:p14="http://schemas.microsoft.com/office/powerpoint/2010/main" val="38281316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100</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4D9F360A-C544-4E4F-8F65-88B806B2F4D1}"/>
              </a:ext>
            </a:extLst>
          </p:cNvPr>
          <p:cNvSpPr>
            <a:spLocks noGrp="1"/>
          </p:cNvSpPr>
          <p:nvPr>
            <p:ph idx="1"/>
          </p:nvPr>
        </p:nvSpPr>
        <p:spPr>
          <a:xfrm>
            <a:off x="3680834" y="3608177"/>
            <a:ext cx="1782331" cy="567009"/>
          </a:xfrm>
        </p:spPr>
        <p:txBody>
          <a:bodyPr>
            <a:normAutofit/>
          </a:bodyPr>
          <a:lstStyle/>
          <a:p>
            <a:pPr marL="0" indent="0">
              <a:buNone/>
            </a:pPr>
            <a:r>
              <a:rPr lang="nl-NL" dirty="0"/>
              <a:t>Vraag 9-11</a:t>
            </a:r>
          </a:p>
        </p:txBody>
      </p:sp>
    </p:spTree>
    <p:extLst>
      <p:ext uri="{BB962C8B-B14F-4D97-AF65-F5344CB8AC3E}">
        <p14:creationId xmlns:p14="http://schemas.microsoft.com/office/powerpoint/2010/main" val="11198220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Persoonlijke doelen: 0%</a:t>
            </a:r>
          </a:p>
        </p:txBody>
      </p:sp>
      <p:pic>
        <p:nvPicPr>
          <p:cNvPr id="5" name="Tijdelijke aanduiding voor inhoud 4"/>
          <p:cNvPicPr>
            <a:picLocks noGrp="1" noChangeAspect="1"/>
          </p:cNvPicPr>
          <p:nvPr>
            <p:ph idx="1"/>
          </p:nvPr>
        </p:nvPicPr>
        <p:blipFill>
          <a:blip r:embed="rId2"/>
          <a:stretch>
            <a:fillRect/>
          </a:stretch>
        </p:blipFill>
        <p:spPr>
          <a:xfrm>
            <a:off x="367342" y="1763363"/>
            <a:ext cx="4205108" cy="2973388"/>
          </a:xfrm>
          <a:prstGeom prst="rect">
            <a:avLst/>
          </a:prstGeo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3" name="Afbeelding 2"/>
          <p:cNvPicPr>
            <a:picLocks noChangeAspect="1"/>
          </p:cNvPicPr>
          <p:nvPr/>
        </p:nvPicPr>
        <p:blipFill>
          <a:blip r:embed="rId3"/>
          <a:stretch>
            <a:fillRect/>
          </a:stretch>
        </p:blipFill>
        <p:spPr>
          <a:xfrm>
            <a:off x="4930588" y="1978720"/>
            <a:ext cx="3953436" cy="1799938"/>
          </a:xfrm>
          <a:prstGeom prst="rect">
            <a:avLst/>
          </a:prstGeom>
        </p:spPr>
      </p:pic>
    </p:spTree>
    <p:extLst>
      <p:ext uri="{BB962C8B-B14F-4D97-AF65-F5344CB8AC3E}">
        <p14:creationId xmlns:p14="http://schemas.microsoft.com/office/powerpoint/2010/main" val="10648633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Vraag bij persoonlijke doelen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
        <p:nvSpPr>
          <p:cNvPr id="7" name="Tijdelijke aanduiding voor inhoud 2"/>
          <p:cNvSpPr>
            <a:spLocks noGrp="1"/>
          </p:cNvSpPr>
          <p:nvPr>
            <p:ph idx="1"/>
          </p:nvPr>
        </p:nvSpPr>
        <p:spPr/>
        <p:txBody>
          <a:bodyPr>
            <a:normAutofit/>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Tree>
    <p:extLst>
      <p:ext uri="{BB962C8B-B14F-4D97-AF65-F5344CB8AC3E}">
        <p14:creationId xmlns:p14="http://schemas.microsoft.com/office/powerpoint/2010/main" val="952841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103</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ADD000C2-8427-4B00-BC80-A7C359A9A356}"/>
              </a:ext>
            </a:extLst>
          </p:cNvPr>
          <p:cNvSpPr>
            <a:spLocks noGrp="1"/>
          </p:cNvSpPr>
          <p:nvPr>
            <p:ph idx="1"/>
          </p:nvPr>
        </p:nvSpPr>
        <p:spPr>
          <a:xfrm>
            <a:off x="3680834" y="3608177"/>
            <a:ext cx="2340404" cy="567009"/>
          </a:xfrm>
        </p:spPr>
        <p:txBody>
          <a:bodyPr>
            <a:normAutofit/>
          </a:bodyPr>
          <a:lstStyle/>
          <a:p>
            <a:pPr marL="0" indent="0">
              <a:buNone/>
            </a:pPr>
            <a:r>
              <a:rPr lang="nl-NL" dirty="0"/>
              <a:t>Vragen 12-13</a:t>
            </a:r>
          </a:p>
        </p:txBody>
      </p:sp>
    </p:spTree>
    <p:extLst>
      <p:ext uri="{BB962C8B-B14F-4D97-AF65-F5344CB8AC3E}">
        <p14:creationId xmlns:p14="http://schemas.microsoft.com/office/powerpoint/2010/main" val="2824721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800" y="961463"/>
            <a:ext cx="8199900" cy="801900"/>
          </a:xfrm>
        </p:spPr>
        <p:txBody>
          <a:bodyPr/>
          <a:lstStyle/>
          <a:p>
            <a:r>
              <a:rPr lang="nl-NL" dirty="0"/>
              <a:t>Attitude-</a:t>
            </a:r>
            <a:r>
              <a:rPr lang="nl-NL" dirty="0" err="1"/>
              <a:t>beinvloeding</a:t>
            </a:r>
            <a:r>
              <a:rPr lang="nl-NL" dirty="0"/>
              <a:t>: +23%</a:t>
            </a:r>
          </a:p>
        </p:txBody>
      </p:sp>
      <p:pic>
        <p:nvPicPr>
          <p:cNvPr id="5" name="Tijdelijke aanduiding voor inhoud 4"/>
          <p:cNvPicPr>
            <a:picLocks noGrp="1" noChangeAspect="1"/>
          </p:cNvPicPr>
          <p:nvPr>
            <p:ph idx="1"/>
          </p:nvPr>
        </p:nvPicPr>
        <p:blipFill>
          <a:blip r:embed="rId2"/>
          <a:stretch>
            <a:fillRect/>
          </a:stretch>
        </p:blipFill>
        <p:spPr>
          <a:xfrm>
            <a:off x="320210" y="1763363"/>
            <a:ext cx="3144272" cy="2973388"/>
          </a:xfrm>
          <a:prstGeom prst="rect">
            <a:avLst/>
          </a:prstGeo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6" name="Afbeelding 5"/>
          <p:cNvPicPr>
            <a:picLocks noChangeAspect="1"/>
          </p:cNvPicPr>
          <p:nvPr/>
        </p:nvPicPr>
        <p:blipFill>
          <a:blip r:embed="rId3"/>
          <a:stretch>
            <a:fillRect/>
          </a:stretch>
        </p:blipFill>
        <p:spPr>
          <a:xfrm>
            <a:off x="4096371" y="2073794"/>
            <a:ext cx="4381629" cy="2016261"/>
          </a:xfrm>
          <a:prstGeom prst="rect">
            <a:avLst/>
          </a:prstGeom>
        </p:spPr>
      </p:pic>
    </p:spTree>
    <p:extLst>
      <p:ext uri="{BB962C8B-B14F-4D97-AF65-F5344CB8AC3E}">
        <p14:creationId xmlns:p14="http://schemas.microsoft.com/office/powerpoint/2010/main" val="5698709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tel 1"/>
          <p:cNvSpPr>
            <a:spLocks noGrp="1"/>
          </p:cNvSpPr>
          <p:nvPr>
            <p:ph type="title"/>
          </p:nvPr>
        </p:nvSpPr>
        <p:spPr>
          <a:xfrm>
            <a:off x="472500" y="961463"/>
            <a:ext cx="8199900" cy="801900"/>
          </a:xfrm>
        </p:spPr>
        <p:txBody>
          <a:bodyPr/>
          <a:lstStyle/>
          <a:p>
            <a:r>
              <a:rPr lang="nl-NL" dirty="0"/>
              <a:t>Vragen bij Attitude-</a:t>
            </a:r>
            <a:r>
              <a:rPr lang="nl-NL" dirty="0" err="1"/>
              <a:t>beinvloeding</a:t>
            </a:r>
            <a:endParaRPr lang="nl-NL" dirty="0"/>
          </a:p>
        </p:txBody>
      </p:sp>
    </p:spTree>
    <p:extLst>
      <p:ext uri="{BB962C8B-B14F-4D97-AF65-F5344CB8AC3E}">
        <p14:creationId xmlns:p14="http://schemas.microsoft.com/office/powerpoint/2010/main" val="3778093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106</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01A38AE9-F2A2-4617-BF89-133A569B80C8}"/>
              </a:ext>
            </a:extLst>
          </p:cNvPr>
          <p:cNvSpPr>
            <a:spLocks noGrp="1"/>
          </p:cNvSpPr>
          <p:nvPr>
            <p:ph idx="1"/>
          </p:nvPr>
        </p:nvSpPr>
        <p:spPr>
          <a:xfrm>
            <a:off x="3680834" y="3608177"/>
            <a:ext cx="2340404" cy="567009"/>
          </a:xfrm>
        </p:spPr>
        <p:txBody>
          <a:bodyPr>
            <a:normAutofit/>
          </a:bodyPr>
          <a:lstStyle/>
          <a:p>
            <a:pPr marL="0" indent="0">
              <a:buNone/>
            </a:pPr>
            <a:r>
              <a:rPr lang="nl-NL" dirty="0"/>
              <a:t>Vragen 14-15</a:t>
            </a:r>
          </a:p>
        </p:txBody>
      </p:sp>
    </p:spTree>
    <p:extLst>
      <p:ext uri="{BB962C8B-B14F-4D97-AF65-F5344CB8AC3E}">
        <p14:creationId xmlns:p14="http://schemas.microsoft.com/office/powerpoint/2010/main" val="843399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8100" y="978961"/>
            <a:ext cx="8199900" cy="801900"/>
          </a:xfrm>
        </p:spPr>
        <p:txBody>
          <a:bodyPr/>
          <a:lstStyle/>
          <a:p>
            <a:r>
              <a:rPr lang="nl-NL" dirty="0"/>
              <a:t>Afstand tot inzamelpunt aanpassen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5" name="Afbeelding 4"/>
          <p:cNvPicPr>
            <a:picLocks noChangeAspect="1"/>
          </p:cNvPicPr>
          <p:nvPr/>
        </p:nvPicPr>
        <p:blipFill>
          <a:blip r:embed="rId2"/>
          <a:stretch>
            <a:fillRect/>
          </a:stretch>
        </p:blipFill>
        <p:spPr>
          <a:xfrm>
            <a:off x="4761644" y="2192656"/>
            <a:ext cx="4089433" cy="1891028"/>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00" y="1945341"/>
            <a:ext cx="3639183" cy="2045074"/>
          </a:xfrm>
          <a:prstGeom prst="rect">
            <a:avLst/>
          </a:prstGeom>
        </p:spPr>
      </p:pic>
    </p:spTree>
    <p:extLst>
      <p:ext uri="{BB962C8B-B14F-4D97-AF65-F5344CB8AC3E}">
        <p14:creationId xmlns:p14="http://schemas.microsoft.com/office/powerpoint/2010/main" val="12043769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bij afstand tot container</a:t>
            </a:r>
          </a:p>
        </p:txBody>
      </p:sp>
      <p:sp>
        <p:nvSpPr>
          <p:cNvPr id="3" name="Tijdelijke aanduiding voor inhoud 2"/>
          <p:cNvSpPr>
            <a:spLocks noGrp="1"/>
          </p:cNvSpPr>
          <p:nvPr>
            <p:ph idx="1"/>
          </p:nvPr>
        </p:nvSpPr>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a:p>
            <a:endParaRPr lang="nl-NL" dirty="0"/>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933911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109</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BFC3EB49-6499-44B3-AD87-BDB39C9C272D}"/>
              </a:ext>
            </a:extLst>
          </p:cNvPr>
          <p:cNvSpPr>
            <a:spLocks noGrp="1"/>
          </p:cNvSpPr>
          <p:nvPr>
            <p:ph idx="1"/>
          </p:nvPr>
        </p:nvSpPr>
        <p:spPr>
          <a:xfrm>
            <a:off x="3680834" y="3608177"/>
            <a:ext cx="2340404" cy="567009"/>
          </a:xfrm>
        </p:spPr>
        <p:txBody>
          <a:bodyPr>
            <a:normAutofit/>
          </a:bodyPr>
          <a:lstStyle/>
          <a:p>
            <a:pPr marL="0" indent="0">
              <a:buNone/>
            </a:pPr>
            <a:r>
              <a:rPr lang="nl-NL" dirty="0"/>
              <a:t>Vragen 16-17</a:t>
            </a:r>
          </a:p>
        </p:txBody>
      </p:sp>
    </p:spTree>
    <p:extLst>
      <p:ext uri="{BB962C8B-B14F-4D97-AF65-F5344CB8AC3E}">
        <p14:creationId xmlns:p14="http://schemas.microsoft.com/office/powerpoint/2010/main" val="367580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t>Aanpak en resultaten: integrale presentatie van het project</a:t>
            </a:r>
          </a:p>
        </p:txBody>
      </p:sp>
      <p:sp>
        <p:nvSpPr>
          <p:cNvPr id="3" name="Tijdelijke aanduiding voor inhoud 2">
            <a:extLst>
              <a:ext uri="{FF2B5EF4-FFF2-40B4-BE49-F238E27FC236}">
                <a16:creationId xmlns:a16="http://schemas.microsoft.com/office/drawing/2014/main" id="{F6D5F162-638A-4522-94DB-67A1C8215114}"/>
              </a:ext>
            </a:extLst>
          </p:cNvPr>
          <p:cNvSpPr>
            <a:spLocks noGrp="1"/>
          </p:cNvSpPr>
          <p:nvPr>
            <p:ph idx="1"/>
          </p:nvPr>
        </p:nvSpPr>
        <p:spPr>
          <a:xfrm>
            <a:off x="472499" y="3982947"/>
            <a:ext cx="3806202" cy="982332"/>
          </a:xfrm>
        </p:spPr>
        <p:txBody>
          <a:bodyPr>
            <a:normAutofit fontScale="62500" lnSpcReduction="20000"/>
          </a:bodyPr>
          <a:lstStyle/>
          <a:p>
            <a:pPr marL="0" indent="0">
              <a:buNone/>
            </a:pPr>
            <a:r>
              <a:rPr lang="nl-NL" sz="3200" b="1" dirty="0"/>
              <a:t>Cees Midden</a:t>
            </a:r>
          </a:p>
          <a:p>
            <a:pPr marL="0" indent="0">
              <a:buNone/>
            </a:pPr>
            <a:r>
              <a:rPr lang="en-US" sz="2200" dirty="0" err="1"/>
              <a:t>Zelfstandig</a:t>
            </a:r>
            <a:r>
              <a:rPr lang="en-US" sz="2200" dirty="0"/>
              <a:t> </a:t>
            </a:r>
            <a:r>
              <a:rPr lang="en-US" sz="2200" dirty="0" err="1"/>
              <a:t>adviseur</a:t>
            </a:r>
            <a:r>
              <a:rPr lang="en-US" sz="2200" dirty="0"/>
              <a:t>; Emeritus Professor of Human Technology Interaction </a:t>
            </a:r>
            <a:r>
              <a:rPr lang="en-US" sz="2200" dirty="0" err="1"/>
              <a:t>bij</a:t>
            </a:r>
            <a:r>
              <a:rPr lang="en-US" sz="2200" dirty="0"/>
              <a:t> Eindhoven University of Technology</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11</a:t>
            </a:fld>
            <a:endParaRPr lang="nl-NL" altLang="nl-NL"/>
          </a:p>
        </p:txBody>
      </p:sp>
      <p:sp>
        <p:nvSpPr>
          <p:cNvPr id="5" name="Rechthoek 4">
            <a:extLst>
              <a:ext uri="{FF2B5EF4-FFF2-40B4-BE49-F238E27FC236}">
                <a16:creationId xmlns:a16="http://schemas.microsoft.com/office/drawing/2014/main" id="{2FD4993A-5DCC-4E0A-855F-B24999B0539C}"/>
              </a:ext>
            </a:extLst>
          </p:cNvPr>
          <p:cNvSpPr/>
          <p:nvPr/>
        </p:nvSpPr>
        <p:spPr>
          <a:xfrm>
            <a:off x="4865300" y="3875865"/>
            <a:ext cx="4572000" cy="1046440"/>
          </a:xfrm>
          <a:prstGeom prst="rect">
            <a:avLst/>
          </a:prstGeom>
        </p:spPr>
        <p:txBody>
          <a:bodyPr>
            <a:spAutoFit/>
          </a:bodyPr>
          <a:lstStyle/>
          <a:p>
            <a:r>
              <a:rPr lang="nl-NL" sz="2000" b="1" dirty="0"/>
              <a:t>Daan van Soest</a:t>
            </a:r>
          </a:p>
          <a:p>
            <a:r>
              <a:rPr lang="en-US" sz="1400" dirty="0"/>
              <a:t>Professor of Environmental Economics </a:t>
            </a:r>
            <a:r>
              <a:rPr lang="en-US" sz="1400" dirty="0" err="1"/>
              <a:t>en</a:t>
            </a:r>
            <a:r>
              <a:rPr lang="en-US" sz="1400" dirty="0"/>
              <a:t> Director, TSC </a:t>
            </a:r>
            <a:r>
              <a:rPr lang="en-US" sz="1400" dirty="0" err="1"/>
              <a:t>bij</a:t>
            </a:r>
            <a:r>
              <a:rPr lang="en-US" sz="1400" dirty="0"/>
              <a:t> </a:t>
            </a:r>
          </a:p>
          <a:p>
            <a:r>
              <a:rPr lang="en-US" sz="1400" dirty="0"/>
              <a:t>Tilburg University</a:t>
            </a:r>
            <a:endParaRPr lang="nl-NL" sz="1400" dirty="0"/>
          </a:p>
        </p:txBody>
      </p:sp>
      <p:pic>
        <p:nvPicPr>
          <p:cNvPr id="6" name="Picture 10" descr="Cees Midden">
            <a:extLst>
              <a:ext uri="{FF2B5EF4-FFF2-40B4-BE49-F238E27FC236}">
                <a16:creationId xmlns:a16="http://schemas.microsoft.com/office/drawing/2014/main" id="{05AE8C98-00D9-4D69-B7C4-3DB9CD130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00" y="1987561"/>
            <a:ext cx="1575664" cy="1575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aan van Soest">
            <a:extLst>
              <a:ext uri="{FF2B5EF4-FFF2-40B4-BE49-F238E27FC236}">
                <a16:creationId xmlns:a16="http://schemas.microsoft.com/office/drawing/2014/main" id="{4528C00A-5E0E-484A-B398-17B2FCBA2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300" y="1987561"/>
            <a:ext cx="1575664" cy="157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373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cadeau vooraf: +15%</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6" name="Tijdelijke aanduiding voor inhoud 5"/>
          <p:cNvPicPr>
            <a:picLocks noGrp="1" noChangeAspect="1"/>
          </p:cNvPicPr>
          <p:nvPr>
            <p:ph idx="1"/>
          </p:nvPr>
        </p:nvPicPr>
        <p:blipFill>
          <a:blip r:embed="rId2"/>
          <a:stretch>
            <a:fillRect/>
          </a:stretch>
        </p:blipFill>
        <p:spPr>
          <a:xfrm>
            <a:off x="847803" y="1843202"/>
            <a:ext cx="3057276" cy="2973388"/>
          </a:xfrm>
          <a:prstGeom prst="rect">
            <a:avLst/>
          </a:prstGeom>
        </p:spPr>
      </p:pic>
      <p:pic>
        <p:nvPicPr>
          <p:cNvPr id="3" name="Afbeelding 2"/>
          <p:cNvPicPr>
            <a:picLocks noChangeAspect="1"/>
          </p:cNvPicPr>
          <p:nvPr/>
        </p:nvPicPr>
        <p:blipFill>
          <a:blip r:embed="rId3"/>
          <a:stretch>
            <a:fillRect/>
          </a:stretch>
        </p:blipFill>
        <p:spPr>
          <a:xfrm>
            <a:off x="4974714" y="2007457"/>
            <a:ext cx="3694986" cy="1696554"/>
          </a:xfrm>
          <a:prstGeom prst="rect">
            <a:avLst/>
          </a:prstGeom>
        </p:spPr>
      </p:pic>
    </p:spTree>
    <p:extLst>
      <p:ext uri="{BB962C8B-B14F-4D97-AF65-F5344CB8AC3E}">
        <p14:creationId xmlns:p14="http://schemas.microsoft.com/office/powerpoint/2010/main" val="42112992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bij cadeau vooraf</a:t>
            </a:r>
          </a:p>
        </p:txBody>
      </p:sp>
      <p:sp>
        <p:nvSpPr>
          <p:cNvPr id="3" name="Tijdelijke aanduiding voor inhoud 2"/>
          <p:cNvSpPr>
            <a:spLocks noGrp="1"/>
          </p:cNvSpPr>
          <p:nvPr>
            <p:ph idx="1"/>
          </p:nvPr>
        </p:nvSpPr>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956097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112</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BF3BCC5A-894A-4CE5-8AC6-703112E456FD}"/>
              </a:ext>
            </a:extLst>
          </p:cNvPr>
          <p:cNvSpPr>
            <a:spLocks noGrp="1"/>
          </p:cNvSpPr>
          <p:nvPr>
            <p:ph idx="1"/>
          </p:nvPr>
        </p:nvSpPr>
        <p:spPr>
          <a:xfrm>
            <a:off x="3680834" y="3608177"/>
            <a:ext cx="2340404" cy="567009"/>
          </a:xfrm>
        </p:spPr>
        <p:txBody>
          <a:bodyPr>
            <a:normAutofit/>
          </a:bodyPr>
          <a:lstStyle/>
          <a:p>
            <a:pPr marL="0" indent="0">
              <a:buNone/>
            </a:pPr>
            <a:r>
              <a:rPr lang="nl-NL" dirty="0"/>
              <a:t>Vragen 18-19</a:t>
            </a:r>
          </a:p>
        </p:txBody>
      </p:sp>
    </p:spTree>
    <p:extLst>
      <p:ext uri="{BB962C8B-B14F-4D97-AF65-F5344CB8AC3E}">
        <p14:creationId xmlns:p14="http://schemas.microsoft.com/office/powerpoint/2010/main" val="6307108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Beloning in vooruitzicht: +16%</a:t>
            </a:r>
          </a:p>
        </p:txBody>
      </p:sp>
      <p:pic>
        <p:nvPicPr>
          <p:cNvPr id="5" name="Tijdelijke aanduiding voor inhoud 4"/>
          <p:cNvPicPr>
            <a:picLocks noGrp="1" noChangeAspect="1"/>
          </p:cNvPicPr>
          <p:nvPr>
            <p:ph idx="1"/>
          </p:nvPr>
        </p:nvPicPr>
        <p:blipFill>
          <a:blip r:embed="rId2"/>
          <a:stretch>
            <a:fillRect/>
          </a:stretch>
        </p:blipFill>
        <p:spPr>
          <a:xfrm>
            <a:off x="749191" y="1681442"/>
            <a:ext cx="3057276" cy="2973388"/>
          </a:xfrm>
          <a:prstGeom prst="rect">
            <a:avLst/>
          </a:prstGeo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3" name="Afbeelding 2"/>
          <p:cNvPicPr>
            <a:picLocks noChangeAspect="1"/>
          </p:cNvPicPr>
          <p:nvPr/>
        </p:nvPicPr>
        <p:blipFill>
          <a:blip r:embed="rId3"/>
          <a:stretch>
            <a:fillRect/>
          </a:stretch>
        </p:blipFill>
        <p:spPr>
          <a:xfrm>
            <a:off x="4380529" y="1915439"/>
            <a:ext cx="4431777" cy="2007925"/>
          </a:xfrm>
          <a:prstGeom prst="rect">
            <a:avLst/>
          </a:prstGeom>
        </p:spPr>
      </p:pic>
    </p:spTree>
    <p:extLst>
      <p:ext uri="{BB962C8B-B14F-4D97-AF65-F5344CB8AC3E}">
        <p14:creationId xmlns:p14="http://schemas.microsoft.com/office/powerpoint/2010/main" val="17804453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bij Beloning in vooruitzicht</a:t>
            </a:r>
          </a:p>
        </p:txBody>
      </p:sp>
      <p:sp>
        <p:nvSpPr>
          <p:cNvPr id="3" name="Tijdelijke aanduiding voor inhoud 2"/>
          <p:cNvSpPr>
            <a:spLocks noGrp="1"/>
          </p:cNvSpPr>
          <p:nvPr>
            <p:ph idx="1"/>
          </p:nvPr>
        </p:nvSpPr>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99138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115</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2B4871CE-44EF-4535-B7B3-DA3766B32D6C}"/>
              </a:ext>
            </a:extLst>
          </p:cNvPr>
          <p:cNvSpPr>
            <a:spLocks noGrp="1"/>
          </p:cNvSpPr>
          <p:nvPr>
            <p:ph idx="1"/>
          </p:nvPr>
        </p:nvSpPr>
        <p:spPr>
          <a:xfrm>
            <a:off x="3680834" y="3608177"/>
            <a:ext cx="2340404" cy="567009"/>
          </a:xfrm>
        </p:spPr>
        <p:txBody>
          <a:bodyPr>
            <a:normAutofit/>
          </a:bodyPr>
          <a:lstStyle/>
          <a:p>
            <a:pPr marL="0" indent="0">
              <a:buNone/>
            </a:pPr>
            <a:r>
              <a:rPr lang="nl-NL" dirty="0"/>
              <a:t>Vragen 20-21</a:t>
            </a:r>
          </a:p>
        </p:txBody>
      </p:sp>
    </p:spTree>
    <p:extLst>
      <p:ext uri="{BB962C8B-B14F-4D97-AF65-F5344CB8AC3E}">
        <p14:creationId xmlns:p14="http://schemas.microsoft.com/office/powerpoint/2010/main" val="30825853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Weerstand </a:t>
            </a:r>
            <a:r>
              <a:rPr lang="nl-NL" dirty="0" err="1"/>
              <a:t>erkennen&amp;verminderen</a:t>
            </a:r>
            <a:r>
              <a:rPr lang="nl-NL" dirty="0"/>
              <a:t>: ?</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5" name="Afbeelding 4"/>
          <p:cNvPicPr>
            <a:picLocks noChangeAspect="1"/>
          </p:cNvPicPr>
          <p:nvPr/>
        </p:nvPicPr>
        <p:blipFill>
          <a:blip r:embed="rId2"/>
          <a:stretch>
            <a:fillRect/>
          </a:stretch>
        </p:blipFill>
        <p:spPr>
          <a:xfrm>
            <a:off x="5029199" y="1999711"/>
            <a:ext cx="3893333" cy="1776017"/>
          </a:xfrm>
          <a:prstGeom prst="rect">
            <a:avLst/>
          </a:prstGeom>
        </p:spPr>
      </p:pic>
      <p:pic>
        <p:nvPicPr>
          <p:cNvPr id="6" name="Afbeelding 5"/>
          <p:cNvPicPr>
            <a:picLocks noChangeAspect="1"/>
          </p:cNvPicPr>
          <p:nvPr/>
        </p:nvPicPr>
        <p:blipFill>
          <a:blip r:embed="rId3"/>
          <a:stretch>
            <a:fillRect/>
          </a:stretch>
        </p:blipFill>
        <p:spPr>
          <a:xfrm>
            <a:off x="624530" y="2250141"/>
            <a:ext cx="3954550" cy="1008543"/>
          </a:xfrm>
          <a:prstGeom prst="rect">
            <a:avLst/>
          </a:prstGeom>
        </p:spPr>
      </p:pic>
      <p:pic>
        <p:nvPicPr>
          <p:cNvPr id="7" name="Afbeelding 6"/>
          <p:cNvPicPr>
            <a:picLocks noChangeAspect="1"/>
          </p:cNvPicPr>
          <p:nvPr/>
        </p:nvPicPr>
        <p:blipFill>
          <a:blip r:embed="rId4"/>
          <a:stretch>
            <a:fillRect/>
          </a:stretch>
        </p:blipFill>
        <p:spPr>
          <a:xfrm>
            <a:off x="2003537" y="3508778"/>
            <a:ext cx="1066949" cy="905001"/>
          </a:xfrm>
          <a:prstGeom prst="rect">
            <a:avLst/>
          </a:prstGeom>
        </p:spPr>
      </p:pic>
    </p:spTree>
    <p:extLst>
      <p:ext uri="{BB962C8B-B14F-4D97-AF65-F5344CB8AC3E}">
        <p14:creationId xmlns:p14="http://schemas.microsoft.com/office/powerpoint/2010/main" val="42097022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Vragen bij weerstand erkennen/verminderen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
        <p:nvSpPr>
          <p:cNvPr id="5" name="Tijdelijke aanduiding voor inhoud 2"/>
          <p:cNvSpPr>
            <a:spLocks noGrp="1"/>
          </p:cNvSpPr>
          <p:nvPr>
            <p:ph idx="1"/>
          </p:nvPr>
        </p:nvSpPr>
        <p:spPr>
          <a:xfrm>
            <a:off x="472500" y="1762124"/>
            <a:ext cx="8199900" cy="2972700"/>
          </a:xfrm>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Tree>
    <p:extLst>
      <p:ext uri="{BB962C8B-B14F-4D97-AF65-F5344CB8AC3E}">
        <p14:creationId xmlns:p14="http://schemas.microsoft.com/office/powerpoint/2010/main" val="1712341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118</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F58BE98E-E643-4837-9E59-D35EA098A5AE}"/>
              </a:ext>
            </a:extLst>
          </p:cNvPr>
          <p:cNvSpPr>
            <a:spLocks noGrp="1"/>
          </p:cNvSpPr>
          <p:nvPr>
            <p:ph idx="1"/>
          </p:nvPr>
        </p:nvSpPr>
        <p:spPr>
          <a:xfrm>
            <a:off x="3680834" y="3608177"/>
            <a:ext cx="2340404" cy="567009"/>
          </a:xfrm>
        </p:spPr>
        <p:txBody>
          <a:bodyPr>
            <a:normAutofit/>
          </a:bodyPr>
          <a:lstStyle/>
          <a:p>
            <a:pPr marL="0" indent="0">
              <a:buNone/>
            </a:pPr>
            <a:r>
              <a:rPr lang="nl-NL" dirty="0"/>
              <a:t>Vragen 22-23</a:t>
            </a:r>
          </a:p>
        </p:txBody>
      </p:sp>
    </p:spTree>
    <p:extLst>
      <p:ext uri="{BB962C8B-B14F-4D97-AF65-F5344CB8AC3E}">
        <p14:creationId xmlns:p14="http://schemas.microsoft.com/office/powerpoint/2010/main" val="9481625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Sociale norm: +?</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6" name="Afbeelding 5"/>
          <p:cNvPicPr>
            <a:picLocks noChangeAspect="1"/>
          </p:cNvPicPr>
          <p:nvPr/>
        </p:nvPicPr>
        <p:blipFill>
          <a:blip r:embed="rId2"/>
          <a:stretch>
            <a:fillRect/>
          </a:stretch>
        </p:blipFill>
        <p:spPr>
          <a:xfrm>
            <a:off x="2373941" y="2094252"/>
            <a:ext cx="2645646" cy="2032631"/>
          </a:xfrm>
          <a:prstGeom prst="rect">
            <a:avLst/>
          </a:prstGeom>
        </p:spPr>
      </p:pic>
      <p:pic>
        <p:nvPicPr>
          <p:cNvPr id="3" name="Afbeelding 2"/>
          <p:cNvPicPr>
            <a:picLocks noChangeAspect="1"/>
          </p:cNvPicPr>
          <p:nvPr/>
        </p:nvPicPr>
        <p:blipFill>
          <a:blip r:embed="rId3"/>
          <a:stretch>
            <a:fillRect/>
          </a:stretch>
        </p:blipFill>
        <p:spPr>
          <a:xfrm>
            <a:off x="5397202" y="2094252"/>
            <a:ext cx="3623830" cy="1634855"/>
          </a:xfrm>
          <a:prstGeom prst="rect">
            <a:avLst/>
          </a:prstGeom>
        </p:spPr>
      </p:pic>
      <p:sp>
        <p:nvSpPr>
          <p:cNvPr id="7" name="Rechthoek 6"/>
          <p:cNvSpPr/>
          <p:nvPr/>
        </p:nvSpPr>
        <p:spPr>
          <a:xfrm>
            <a:off x="6549948" y="2727013"/>
            <a:ext cx="311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9" name="Afbeelding 8"/>
          <p:cNvPicPr>
            <a:picLocks noChangeAspect="1"/>
          </p:cNvPicPr>
          <p:nvPr/>
        </p:nvPicPr>
        <p:blipFill>
          <a:blip r:embed="rId4"/>
          <a:stretch>
            <a:fillRect/>
          </a:stretch>
        </p:blipFill>
        <p:spPr>
          <a:xfrm>
            <a:off x="304528" y="1877030"/>
            <a:ext cx="1933845" cy="2724530"/>
          </a:xfrm>
          <a:prstGeom prst="rect">
            <a:avLst/>
          </a:prstGeom>
        </p:spPr>
      </p:pic>
    </p:spTree>
    <p:extLst>
      <p:ext uri="{BB962C8B-B14F-4D97-AF65-F5344CB8AC3E}">
        <p14:creationId xmlns:p14="http://schemas.microsoft.com/office/powerpoint/2010/main" val="144431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6A2E-4D91-EC49-BBCC-86BA8E640898}"/>
              </a:ext>
            </a:extLst>
          </p:cNvPr>
          <p:cNvSpPr>
            <a:spLocks noGrp="1"/>
          </p:cNvSpPr>
          <p:nvPr>
            <p:ph type="ctrTitle"/>
          </p:nvPr>
        </p:nvSpPr>
        <p:spPr>
          <a:xfrm>
            <a:off x="1017447" y="1317264"/>
            <a:ext cx="6344052" cy="1234727"/>
          </a:xfrm>
        </p:spPr>
        <p:txBody>
          <a:bodyPr/>
          <a:lstStyle/>
          <a:p>
            <a:r>
              <a:rPr lang="en-US" sz="3750" dirty="0"/>
              <a:t>Van </a:t>
            </a:r>
            <a:r>
              <a:rPr lang="en-US" sz="3750" dirty="0" err="1"/>
              <a:t>Afval</a:t>
            </a:r>
            <a:r>
              <a:rPr lang="en-US" sz="3750" dirty="0"/>
              <a:t> </a:t>
            </a:r>
            <a:r>
              <a:rPr lang="en-US" sz="3750" dirty="0" err="1"/>
              <a:t>Naar</a:t>
            </a:r>
            <a:r>
              <a:rPr lang="en-US" sz="3750" dirty="0"/>
              <a:t> </a:t>
            </a:r>
            <a:r>
              <a:rPr lang="en-US" sz="3750" dirty="0" err="1"/>
              <a:t>Grondstoffen</a:t>
            </a:r>
            <a:endParaRPr lang="en-US" sz="3750" dirty="0"/>
          </a:p>
        </p:txBody>
      </p:sp>
      <p:sp>
        <p:nvSpPr>
          <p:cNvPr id="4" name="Title 1">
            <a:extLst>
              <a:ext uri="{FF2B5EF4-FFF2-40B4-BE49-F238E27FC236}">
                <a16:creationId xmlns:a16="http://schemas.microsoft.com/office/drawing/2014/main" id="{BD0F6A2E-4D91-EC49-BBCC-86BA8E640898}"/>
              </a:ext>
            </a:extLst>
          </p:cNvPr>
          <p:cNvSpPr txBox="1">
            <a:spLocks/>
          </p:cNvSpPr>
          <p:nvPr/>
        </p:nvSpPr>
        <p:spPr>
          <a:xfrm>
            <a:off x="1018894" y="2221535"/>
            <a:ext cx="6344052" cy="1234727"/>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r>
              <a:rPr lang="en-US" sz="2250" dirty="0" err="1">
                <a:solidFill>
                  <a:srgbClr val="90C226"/>
                </a:solidFill>
                <a:latin typeface="Trebuchet MS" panose="020B0603020202020204"/>
              </a:rPr>
              <a:t>Stimuleren</a:t>
            </a:r>
            <a:r>
              <a:rPr lang="en-US" sz="2250" dirty="0">
                <a:solidFill>
                  <a:srgbClr val="90C226"/>
                </a:solidFill>
                <a:latin typeface="Trebuchet MS" panose="020B0603020202020204"/>
              </a:rPr>
              <a:t> van (GFE-)</a:t>
            </a:r>
            <a:r>
              <a:rPr lang="en-US" sz="2250" dirty="0" err="1">
                <a:solidFill>
                  <a:srgbClr val="90C226"/>
                </a:solidFill>
                <a:latin typeface="Trebuchet MS" panose="020B0603020202020204"/>
              </a:rPr>
              <a:t>afvalscheidingsgedrag</a:t>
            </a:r>
            <a:endParaRPr lang="en-US" sz="2250" dirty="0">
              <a:solidFill>
                <a:srgbClr val="90C226"/>
              </a:solidFill>
              <a:latin typeface="Trebuchet MS" panose="020B0603020202020204"/>
            </a:endParaRPr>
          </a:p>
          <a:p>
            <a:pPr algn="ctr" defTabSz="342900"/>
            <a:r>
              <a:rPr lang="en-US" sz="2250" dirty="0">
                <a:solidFill>
                  <a:srgbClr val="90C226"/>
                </a:solidFill>
                <a:latin typeface="Trebuchet MS" panose="020B0603020202020204"/>
              </a:rPr>
              <a:t> in de </a:t>
            </a:r>
            <a:r>
              <a:rPr lang="en-US" sz="2250" dirty="0" err="1">
                <a:solidFill>
                  <a:srgbClr val="90C226"/>
                </a:solidFill>
                <a:latin typeface="Trebuchet MS" panose="020B0603020202020204"/>
              </a:rPr>
              <a:t>hoogbouw</a:t>
            </a:r>
            <a:endParaRPr lang="en-US" sz="2250" dirty="0">
              <a:solidFill>
                <a:srgbClr val="90C226"/>
              </a:solidFill>
              <a:latin typeface="Trebuchet MS" panose="020B0603020202020204"/>
            </a:endParaRPr>
          </a:p>
        </p:txBody>
      </p:sp>
    </p:spTree>
    <p:extLst>
      <p:ext uri="{BB962C8B-B14F-4D97-AF65-F5344CB8AC3E}">
        <p14:creationId xmlns:p14="http://schemas.microsoft.com/office/powerpoint/2010/main" val="37531154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bij Sociale norm</a:t>
            </a:r>
          </a:p>
        </p:txBody>
      </p:sp>
      <p:sp>
        <p:nvSpPr>
          <p:cNvPr id="3" name="Tijdelijke aanduiding voor inhoud 2"/>
          <p:cNvSpPr>
            <a:spLocks noGrp="1"/>
          </p:cNvSpPr>
          <p:nvPr>
            <p:ph idx="1"/>
          </p:nvPr>
        </p:nvSpPr>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655713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121</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DBC77D73-F02F-4BC2-B436-46006DE9BF8E}"/>
              </a:ext>
            </a:extLst>
          </p:cNvPr>
          <p:cNvSpPr>
            <a:spLocks noGrp="1"/>
          </p:cNvSpPr>
          <p:nvPr>
            <p:ph idx="1"/>
          </p:nvPr>
        </p:nvSpPr>
        <p:spPr>
          <a:xfrm>
            <a:off x="3680834" y="3608177"/>
            <a:ext cx="2340404" cy="567009"/>
          </a:xfrm>
        </p:spPr>
        <p:txBody>
          <a:bodyPr>
            <a:normAutofit/>
          </a:bodyPr>
          <a:lstStyle/>
          <a:p>
            <a:pPr marL="0" indent="0">
              <a:buNone/>
            </a:pPr>
            <a:r>
              <a:rPr lang="nl-NL" dirty="0"/>
              <a:t>Vragen 24-25</a:t>
            </a:r>
          </a:p>
        </p:txBody>
      </p:sp>
    </p:spTree>
    <p:extLst>
      <p:ext uri="{BB962C8B-B14F-4D97-AF65-F5344CB8AC3E}">
        <p14:creationId xmlns:p14="http://schemas.microsoft.com/office/powerpoint/2010/main" val="40057842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Social</a:t>
            </a:r>
            <a:r>
              <a:rPr lang="nl-NL" dirty="0"/>
              <a:t> </a:t>
            </a:r>
            <a:r>
              <a:rPr lang="nl-NL" dirty="0" err="1"/>
              <a:t>modeling</a:t>
            </a:r>
            <a:r>
              <a:rPr lang="nl-NL" dirty="0"/>
              <a:t>: +27%</a:t>
            </a:r>
          </a:p>
        </p:txBody>
      </p:sp>
      <p:pic>
        <p:nvPicPr>
          <p:cNvPr id="5" name="Tijdelijke aanduiding voor inhoud 4"/>
          <p:cNvPicPr>
            <a:picLocks noGrp="1" noChangeAspect="1"/>
          </p:cNvPicPr>
          <p:nvPr>
            <p:ph idx="1"/>
          </p:nvPr>
        </p:nvPicPr>
        <p:blipFill>
          <a:blip r:embed="rId2"/>
          <a:stretch>
            <a:fillRect/>
          </a:stretch>
        </p:blipFill>
        <p:spPr>
          <a:xfrm>
            <a:off x="472500" y="1763363"/>
            <a:ext cx="3525588" cy="2973388"/>
          </a:xfrm>
          <a:prstGeom prst="rect">
            <a:avLst/>
          </a:prstGeo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3" name="Afbeelding 2"/>
          <p:cNvPicPr>
            <a:picLocks noChangeAspect="1"/>
          </p:cNvPicPr>
          <p:nvPr/>
        </p:nvPicPr>
        <p:blipFill>
          <a:blip r:embed="rId3"/>
          <a:stretch>
            <a:fillRect/>
          </a:stretch>
        </p:blipFill>
        <p:spPr>
          <a:xfrm>
            <a:off x="4572450" y="1895528"/>
            <a:ext cx="4314112" cy="1960321"/>
          </a:xfrm>
          <a:prstGeom prst="rect">
            <a:avLst/>
          </a:prstGeom>
        </p:spPr>
      </p:pic>
    </p:spTree>
    <p:extLst>
      <p:ext uri="{BB962C8B-B14F-4D97-AF65-F5344CB8AC3E}">
        <p14:creationId xmlns:p14="http://schemas.microsoft.com/office/powerpoint/2010/main" val="13452793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bij </a:t>
            </a:r>
            <a:r>
              <a:rPr lang="nl-NL" dirty="0" err="1"/>
              <a:t>Social</a:t>
            </a:r>
            <a:r>
              <a:rPr lang="nl-NL" dirty="0"/>
              <a:t> </a:t>
            </a:r>
            <a:r>
              <a:rPr lang="nl-NL" dirty="0" err="1"/>
              <a:t>modeling</a:t>
            </a:r>
            <a:endParaRPr lang="nl-NL" dirty="0"/>
          </a:p>
        </p:txBody>
      </p:sp>
      <p:sp>
        <p:nvSpPr>
          <p:cNvPr id="3" name="Tijdelijke aanduiding voor inhoud 2"/>
          <p:cNvSpPr>
            <a:spLocks noGrp="1"/>
          </p:cNvSpPr>
          <p:nvPr>
            <p:ph idx="1"/>
          </p:nvPr>
        </p:nvSpPr>
        <p:spPr/>
        <p:txBody>
          <a:bodyPr/>
          <a:lstStyle/>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11856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124</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EBB31DBF-2B21-4A37-96C6-FDBC1C9A430D}"/>
              </a:ext>
            </a:extLst>
          </p:cNvPr>
          <p:cNvSpPr>
            <a:spLocks noGrp="1"/>
          </p:cNvSpPr>
          <p:nvPr>
            <p:ph idx="1"/>
          </p:nvPr>
        </p:nvSpPr>
        <p:spPr>
          <a:xfrm>
            <a:off x="3680834" y="3608177"/>
            <a:ext cx="2340404" cy="567009"/>
          </a:xfrm>
        </p:spPr>
        <p:txBody>
          <a:bodyPr>
            <a:normAutofit/>
          </a:bodyPr>
          <a:lstStyle/>
          <a:p>
            <a:pPr marL="0" indent="0">
              <a:buNone/>
            </a:pPr>
            <a:r>
              <a:rPr lang="nl-NL" dirty="0"/>
              <a:t>Vragen 26-27</a:t>
            </a:r>
          </a:p>
        </p:txBody>
      </p:sp>
    </p:spTree>
    <p:extLst>
      <p:ext uri="{BB962C8B-B14F-4D97-AF65-F5344CB8AC3E}">
        <p14:creationId xmlns:p14="http://schemas.microsoft.com/office/powerpoint/2010/main" val="39597022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Groepsdoelen en feedback: +65%</a:t>
            </a:r>
          </a:p>
        </p:txBody>
      </p:sp>
      <p:pic>
        <p:nvPicPr>
          <p:cNvPr id="5" name="Tijdelijke aanduiding voor inhoud 4"/>
          <p:cNvPicPr>
            <a:picLocks noGrp="1" noChangeAspect="1"/>
          </p:cNvPicPr>
          <p:nvPr>
            <p:ph idx="1"/>
          </p:nvPr>
        </p:nvPicPr>
        <p:blipFill>
          <a:blip r:embed="rId2"/>
          <a:stretch>
            <a:fillRect/>
          </a:stretch>
        </p:blipFill>
        <p:spPr>
          <a:xfrm>
            <a:off x="147782" y="1763363"/>
            <a:ext cx="5999247" cy="2973388"/>
          </a:xfrm>
          <a:prstGeom prst="rect">
            <a:avLst/>
          </a:prstGeo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3" name="Afbeelding 2"/>
          <p:cNvPicPr>
            <a:picLocks noChangeAspect="1"/>
          </p:cNvPicPr>
          <p:nvPr/>
        </p:nvPicPr>
        <p:blipFill>
          <a:blip r:embed="rId3"/>
          <a:stretch>
            <a:fillRect/>
          </a:stretch>
        </p:blipFill>
        <p:spPr>
          <a:xfrm>
            <a:off x="6147029" y="2384611"/>
            <a:ext cx="2838346" cy="1297267"/>
          </a:xfrm>
          <a:prstGeom prst="rect">
            <a:avLst/>
          </a:prstGeom>
        </p:spPr>
      </p:pic>
    </p:spTree>
    <p:extLst>
      <p:ext uri="{BB962C8B-B14F-4D97-AF65-F5344CB8AC3E}">
        <p14:creationId xmlns:p14="http://schemas.microsoft.com/office/powerpoint/2010/main" val="5627512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Vragen bij Groepsdoelen en feedback</a:t>
            </a:r>
          </a:p>
        </p:txBody>
      </p:sp>
      <p:sp>
        <p:nvSpPr>
          <p:cNvPr id="3" name="Tijdelijke aanduiding voor inhoud 2"/>
          <p:cNvSpPr>
            <a:spLocks noGrp="1"/>
          </p:cNvSpPr>
          <p:nvPr>
            <p:ph idx="1"/>
          </p:nvPr>
        </p:nvSpPr>
        <p:spPr/>
        <p:txBody>
          <a:bodyPr/>
          <a:lstStyle/>
          <a:p>
            <a:r>
              <a:rPr lang="nl-NL" dirty="0"/>
              <a:t>Wie weegt er verzamelcontainers bij lediging?</a:t>
            </a:r>
          </a:p>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a:p>
            <a:pPr lvl="1"/>
            <a:endParaRPr lang="nl-NL" dirty="0"/>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552451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127</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2B394B51-60C7-4C4B-9A52-F1284EB6EF9D}"/>
              </a:ext>
            </a:extLst>
          </p:cNvPr>
          <p:cNvSpPr>
            <a:spLocks noGrp="1"/>
          </p:cNvSpPr>
          <p:nvPr>
            <p:ph idx="1"/>
          </p:nvPr>
        </p:nvSpPr>
        <p:spPr>
          <a:xfrm>
            <a:off x="3680834" y="3608177"/>
            <a:ext cx="2340404" cy="567009"/>
          </a:xfrm>
        </p:spPr>
        <p:txBody>
          <a:bodyPr>
            <a:normAutofit/>
          </a:bodyPr>
          <a:lstStyle/>
          <a:p>
            <a:pPr marL="0" indent="0">
              <a:buNone/>
            </a:pPr>
            <a:r>
              <a:rPr lang="nl-NL" dirty="0"/>
              <a:t>Vragen 28-29</a:t>
            </a:r>
          </a:p>
        </p:txBody>
      </p:sp>
    </p:spTree>
    <p:extLst>
      <p:ext uri="{BB962C8B-B14F-4D97-AF65-F5344CB8AC3E}">
        <p14:creationId xmlns:p14="http://schemas.microsoft.com/office/powerpoint/2010/main" val="6499771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Menukaart</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3156" y="109370"/>
            <a:ext cx="3304844" cy="4787059"/>
          </a:xfr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jdelijke aanduiding voor inhoud 2"/>
          <p:cNvSpPr txBox="1">
            <a:spLocks/>
          </p:cNvSpPr>
          <p:nvPr/>
        </p:nvSpPr>
        <p:spPr>
          <a:xfrm>
            <a:off x="472500" y="1762124"/>
            <a:ext cx="8199900" cy="2972700"/>
          </a:xfrm>
          <a:prstGeom prst="rect">
            <a:avLst/>
          </a:prstGeom>
        </p:spPr>
        <p:txBody>
          <a:bodyPr vert="horz" lIns="0" tIns="0" rIns="0" bIns="0" rtlCol="0">
            <a:normAutofit/>
          </a:bodyPr>
          <a:lst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Pct val="100000"/>
              <a:buNone/>
              <a:tabLst/>
              <a:defRPr/>
            </a:pPr>
            <a:endParaRPr kumimoji="0" lang="nl-NL" sz="20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Rechthoek 2"/>
          <p:cNvSpPr/>
          <p:nvPr/>
        </p:nvSpPr>
        <p:spPr>
          <a:xfrm>
            <a:off x="6540983" y="2194692"/>
            <a:ext cx="311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7879939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Menukaart</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3624" y="394768"/>
            <a:ext cx="2854376" cy="4134557"/>
          </a:xfrm>
        </p:spPr>
      </p:pic>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jdelijke aanduiding voor inhoud 2"/>
          <p:cNvSpPr txBox="1">
            <a:spLocks/>
          </p:cNvSpPr>
          <p:nvPr/>
        </p:nvSpPr>
        <p:spPr>
          <a:xfrm>
            <a:off x="472500" y="1762124"/>
            <a:ext cx="8199900" cy="2972700"/>
          </a:xfrm>
          <a:prstGeom prst="rect">
            <a:avLst/>
          </a:prstGeom>
        </p:spPr>
        <p:txBody>
          <a:bodyPr vert="horz" lIns="0" tIns="0" rIns="0" bIns="0" rtlCol="0">
            <a:normAutofit/>
          </a:bodyPr>
          <a:lst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a:lstStyle>
          <a:p>
            <a:pPr marL="316800" marR="0" lvl="0" indent="-316800" algn="l" defTabSz="914400" rtl="0" eaLnBrk="1" fontAlgn="auto" latinLnBrk="0" hangingPunct="1">
              <a:lnSpc>
                <a:spcPct val="90000"/>
              </a:lnSpc>
              <a:spcBef>
                <a:spcPts val="1200"/>
              </a:spcBef>
              <a:spcAft>
                <a:spcPts val="0"/>
              </a:spcAft>
              <a:buClrTx/>
              <a:buSzPct val="100000"/>
              <a:buFont typeface="Arial" panose="020B0604020202020204" pitchFamily="34" charset="0"/>
              <a:buChar char="•"/>
              <a:tabLst/>
              <a:defRPr/>
            </a:pPr>
            <a:r>
              <a:rPr kumimoji="0" lang="nl-NL" sz="2400" b="0" i="0" u="none" strike="noStrike" kern="1200" cap="none" spc="0" normalizeH="0" baseline="0" noProof="0" dirty="0">
                <a:ln>
                  <a:noFill/>
                </a:ln>
                <a:solidFill>
                  <a:srgbClr val="000000"/>
                </a:solidFill>
                <a:effectLst/>
                <a:uLnTx/>
                <a:uFillTx/>
                <a:latin typeface="Verdana"/>
                <a:ea typeface="+mn-ea"/>
                <a:cs typeface="+mn-cs"/>
              </a:rPr>
              <a:t>Vraag</a:t>
            </a:r>
          </a:p>
          <a:p>
            <a:pPr marL="630000" marR="0" lvl="1" indent="-316800" algn="l" defTabSz="914400" rtl="0" eaLnBrk="1" fontAlgn="auto" latinLnBrk="0" hangingPunct="1">
              <a:lnSpc>
                <a:spcPct val="90000"/>
              </a:lnSpc>
              <a:spcBef>
                <a:spcPts val="1000"/>
              </a:spcBef>
              <a:spcAft>
                <a:spcPts val="0"/>
              </a:spcAft>
              <a:buClrTx/>
              <a:buSzTx/>
              <a:buFont typeface="Verdana" panose="020B0604030504040204" pitchFamily="34" charset="0"/>
              <a:buChar char="–"/>
              <a:tabLst/>
              <a:defRPr/>
            </a:pPr>
            <a:r>
              <a:rPr kumimoji="0" lang="nl-NL" sz="2000" b="0" i="0" u="none" strike="noStrike" kern="1200" cap="none" spc="0" normalizeH="0" baseline="0" noProof="0" dirty="0">
                <a:ln>
                  <a:noFill/>
                </a:ln>
                <a:solidFill>
                  <a:srgbClr val="000000"/>
                </a:solidFill>
                <a:effectLst/>
                <a:uLnTx/>
                <a:uFillTx/>
                <a:latin typeface="Verdana"/>
                <a:ea typeface="+mn-ea"/>
                <a:cs typeface="+mn-cs"/>
              </a:rPr>
              <a:t>Wat zijn  jouw drie favorieten?</a:t>
            </a:r>
          </a:p>
        </p:txBody>
      </p:sp>
      <p:sp>
        <p:nvSpPr>
          <p:cNvPr id="3" name="Rechthoek 2"/>
          <p:cNvSpPr/>
          <p:nvPr/>
        </p:nvSpPr>
        <p:spPr>
          <a:xfrm>
            <a:off x="6540983" y="2194692"/>
            <a:ext cx="311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802813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F036-BFA5-4742-8D7C-F77C71EF0788}"/>
              </a:ext>
            </a:extLst>
          </p:cNvPr>
          <p:cNvSpPr>
            <a:spLocks noGrp="1"/>
          </p:cNvSpPr>
          <p:nvPr>
            <p:ph type="title"/>
          </p:nvPr>
        </p:nvSpPr>
        <p:spPr/>
        <p:txBody>
          <a:bodyPr/>
          <a:lstStyle/>
          <a:p>
            <a:r>
              <a:rPr lang="en-US" dirty="0" err="1"/>
              <a:t>Onderzoeksvraag</a:t>
            </a:r>
            <a:endParaRPr lang="en-US" dirty="0"/>
          </a:p>
        </p:txBody>
      </p:sp>
      <p:sp>
        <p:nvSpPr>
          <p:cNvPr id="3" name="Content Placeholder 2">
            <a:extLst>
              <a:ext uri="{FF2B5EF4-FFF2-40B4-BE49-F238E27FC236}">
                <a16:creationId xmlns:a16="http://schemas.microsoft.com/office/drawing/2014/main" id="{E31E859A-3E98-1F40-8B68-CB3E98C69B46}"/>
              </a:ext>
            </a:extLst>
          </p:cNvPr>
          <p:cNvSpPr>
            <a:spLocks noGrp="1"/>
          </p:cNvSpPr>
          <p:nvPr>
            <p:ph idx="1"/>
          </p:nvPr>
        </p:nvSpPr>
        <p:spPr/>
        <p:txBody>
          <a:bodyPr>
            <a:normAutofit lnSpcReduction="10000"/>
          </a:bodyPr>
          <a:lstStyle/>
          <a:p>
            <a:pPr marL="0" indent="0">
              <a:buNone/>
            </a:pPr>
            <a:r>
              <a:rPr lang="nl-NL" b="1" i="1" dirty="0"/>
              <a:t>Doel: het vinden van effectieve instrumenten die steden kunnen inzetten om bronscheiding in dichtbevolkte gebieden te verbeteren</a:t>
            </a:r>
            <a:r>
              <a:rPr lang="en-US" dirty="0"/>
              <a:t> </a:t>
            </a:r>
          </a:p>
          <a:p>
            <a:r>
              <a:rPr lang="en-US" dirty="0" err="1"/>
              <a:t>Welke</a:t>
            </a:r>
            <a:r>
              <a:rPr lang="en-US" dirty="0"/>
              <a:t> </a:t>
            </a:r>
            <a:r>
              <a:rPr lang="en-US" dirty="0" err="1"/>
              <a:t>factoren</a:t>
            </a:r>
            <a:r>
              <a:rPr lang="en-US" dirty="0"/>
              <a:t> </a:t>
            </a:r>
            <a:r>
              <a:rPr lang="en-US" dirty="0" err="1"/>
              <a:t>verklaren</a:t>
            </a:r>
            <a:r>
              <a:rPr lang="en-US" dirty="0"/>
              <a:t> </a:t>
            </a:r>
            <a:r>
              <a:rPr lang="en-US" dirty="0" err="1"/>
              <a:t>scheidingsgedrag</a:t>
            </a:r>
            <a:r>
              <a:rPr lang="en-US" dirty="0"/>
              <a:t> in de </a:t>
            </a:r>
            <a:r>
              <a:rPr lang="en-US" dirty="0" err="1"/>
              <a:t>hoogbouw</a:t>
            </a:r>
            <a:r>
              <a:rPr lang="en-US" dirty="0"/>
              <a:t> </a:t>
            </a:r>
            <a:r>
              <a:rPr lang="en-US" dirty="0" err="1"/>
              <a:t>en</a:t>
            </a:r>
            <a:r>
              <a:rPr lang="en-US" dirty="0"/>
              <a:t> </a:t>
            </a:r>
            <a:r>
              <a:rPr lang="en-US" dirty="0" err="1"/>
              <a:t>vergelijkbare</a:t>
            </a:r>
            <a:r>
              <a:rPr lang="en-US" dirty="0"/>
              <a:t> </a:t>
            </a:r>
            <a:r>
              <a:rPr lang="en-US" dirty="0" err="1"/>
              <a:t>omgevingen</a:t>
            </a:r>
            <a:r>
              <a:rPr lang="en-US" dirty="0"/>
              <a:t>?</a:t>
            </a:r>
          </a:p>
          <a:p>
            <a:r>
              <a:rPr lang="en-US" dirty="0" err="1"/>
              <a:t>Welke</a:t>
            </a:r>
            <a:r>
              <a:rPr lang="en-US" dirty="0"/>
              <a:t> </a:t>
            </a:r>
            <a:r>
              <a:rPr lang="en-US" dirty="0" err="1"/>
              <a:t>beinvloedingsinstrumenten</a:t>
            </a:r>
            <a:r>
              <a:rPr lang="en-US" dirty="0"/>
              <a:t> </a:t>
            </a:r>
            <a:r>
              <a:rPr lang="en-US" dirty="0" err="1"/>
              <a:t>zijn</a:t>
            </a:r>
            <a:r>
              <a:rPr lang="en-US" dirty="0"/>
              <a:t> </a:t>
            </a:r>
            <a:r>
              <a:rPr lang="en-US" dirty="0" err="1"/>
              <a:t>effectief</a:t>
            </a:r>
            <a:r>
              <a:rPr lang="en-US" dirty="0"/>
              <a:t> om </a:t>
            </a:r>
            <a:r>
              <a:rPr lang="en-US" dirty="0" err="1"/>
              <a:t>scheidingsgedrag</a:t>
            </a:r>
            <a:r>
              <a:rPr lang="en-US" dirty="0"/>
              <a:t> </a:t>
            </a:r>
            <a:r>
              <a:rPr lang="en-US" dirty="0" err="1"/>
              <a:t>te</a:t>
            </a:r>
            <a:r>
              <a:rPr lang="en-US" dirty="0"/>
              <a:t> </a:t>
            </a:r>
            <a:r>
              <a:rPr lang="en-US" dirty="0" err="1"/>
              <a:t>bevorderen</a:t>
            </a:r>
            <a:r>
              <a:rPr lang="en-US" dirty="0"/>
              <a:t>? </a:t>
            </a:r>
          </a:p>
          <a:p>
            <a:r>
              <a:rPr lang="en-US" dirty="0"/>
              <a:t>Hoe </a:t>
            </a:r>
            <a:r>
              <a:rPr lang="en-US" dirty="0" err="1"/>
              <a:t>verloopt</a:t>
            </a:r>
            <a:r>
              <a:rPr lang="en-US" dirty="0"/>
              <a:t> het </a:t>
            </a:r>
            <a:r>
              <a:rPr lang="en-US" dirty="0" err="1"/>
              <a:t>veranderingsproces</a:t>
            </a:r>
            <a:r>
              <a:rPr lang="en-US" dirty="0"/>
              <a:t>: tempo, </a:t>
            </a:r>
            <a:r>
              <a:rPr lang="en-US" dirty="0" err="1"/>
              <a:t>duurzaamheid</a:t>
            </a:r>
            <a:endParaRPr lang="en-US" dirty="0"/>
          </a:p>
          <a:p>
            <a:r>
              <a:rPr lang="en-US" dirty="0" err="1"/>
              <a:t>Welke</a:t>
            </a:r>
            <a:r>
              <a:rPr lang="en-US" dirty="0"/>
              <a:t> </a:t>
            </a:r>
            <a:r>
              <a:rPr lang="en-US" dirty="0" err="1"/>
              <a:t>individuele</a:t>
            </a:r>
            <a:r>
              <a:rPr lang="en-US" dirty="0"/>
              <a:t> </a:t>
            </a:r>
            <a:r>
              <a:rPr lang="en-US" dirty="0" err="1"/>
              <a:t>verschillen</a:t>
            </a:r>
            <a:r>
              <a:rPr lang="en-US" dirty="0"/>
              <a: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4418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130</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6F6C278D-97CD-4215-B2D4-580B5BCD7D3A}"/>
              </a:ext>
            </a:extLst>
          </p:cNvPr>
          <p:cNvSpPr>
            <a:spLocks noGrp="1"/>
          </p:cNvSpPr>
          <p:nvPr>
            <p:ph idx="1"/>
          </p:nvPr>
        </p:nvSpPr>
        <p:spPr>
          <a:xfrm>
            <a:off x="3680834" y="3608177"/>
            <a:ext cx="2340404" cy="567009"/>
          </a:xfrm>
        </p:spPr>
        <p:txBody>
          <a:bodyPr>
            <a:normAutofit/>
          </a:bodyPr>
          <a:lstStyle/>
          <a:p>
            <a:pPr marL="0" indent="0">
              <a:buNone/>
            </a:pPr>
            <a:r>
              <a:rPr lang="nl-NL" dirty="0"/>
              <a:t>Vraag 30</a:t>
            </a:r>
          </a:p>
        </p:txBody>
      </p:sp>
    </p:spTree>
    <p:extLst>
      <p:ext uri="{BB962C8B-B14F-4D97-AF65-F5344CB8AC3E}">
        <p14:creationId xmlns:p14="http://schemas.microsoft.com/office/powerpoint/2010/main" val="14039339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Andere interventies?</a:t>
            </a:r>
          </a:p>
        </p:txBody>
      </p:sp>
      <p:sp>
        <p:nvSpPr>
          <p:cNvPr id="3" name="Tijdelijke aanduiding voor inhoud 2"/>
          <p:cNvSpPr>
            <a:spLocks noGrp="1"/>
          </p:cNvSpPr>
          <p:nvPr>
            <p:ph idx="1"/>
          </p:nvPr>
        </p:nvSpPr>
        <p:spPr/>
        <p:txBody>
          <a:bodyPr/>
          <a:lstStyle/>
          <a:p>
            <a:r>
              <a:rPr lang="nl-NL" dirty="0"/>
              <a:t>Welke andere interventies zou je graag getest willen zien? (open vraag)</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70362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132</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6A122FDB-4282-4530-9973-62FFC1DAAF37}"/>
              </a:ext>
            </a:extLst>
          </p:cNvPr>
          <p:cNvSpPr>
            <a:spLocks noGrp="1"/>
          </p:cNvSpPr>
          <p:nvPr>
            <p:ph idx="1"/>
          </p:nvPr>
        </p:nvSpPr>
        <p:spPr>
          <a:xfrm>
            <a:off x="3680834" y="3608177"/>
            <a:ext cx="2340404" cy="567009"/>
          </a:xfrm>
        </p:spPr>
        <p:txBody>
          <a:bodyPr>
            <a:normAutofit/>
          </a:bodyPr>
          <a:lstStyle/>
          <a:p>
            <a:pPr marL="0" indent="0">
              <a:buNone/>
            </a:pPr>
            <a:r>
              <a:rPr lang="nl-NL" dirty="0"/>
              <a:t>Vraag 31</a:t>
            </a:r>
          </a:p>
        </p:txBody>
      </p:sp>
    </p:spTree>
    <p:extLst>
      <p:ext uri="{BB962C8B-B14F-4D97-AF65-F5344CB8AC3E}">
        <p14:creationId xmlns:p14="http://schemas.microsoft.com/office/powerpoint/2010/main" val="19101108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Vraag: wat heb je nog nodig?</a:t>
            </a:r>
          </a:p>
        </p:txBody>
      </p:sp>
      <p:sp>
        <p:nvSpPr>
          <p:cNvPr id="3" name="Tijdelijke aanduiding voor inhoud 2"/>
          <p:cNvSpPr>
            <a:spLocks noGrp="1"/>
          </p:cNvSpPr>
          <p:nvPr>
            <p:ph idx="1"/>
          </p:nvPr>
        </p:nvSpPr>
        <p:spPr/>
        <p:txBody>
          <a:bodyPr>
            <a:normAutofit fontScale="92500" lnSpcReduction="20000"/>
          </a:bodyPr>
          <a:lstStyle/>
          <a:p>
            <a:r>
              <a:rPr lang="nl-NL" dirty="0"/>
              <a:t>Een gids die aangeeft wat voor mijn flat werkt</a:t>
            </a:r>
          </a:p>
          <a:p>
            <a:r>
              <a:rPr lang="nl-NL" dirty="0"/>
              <a:t>“</a:t>
            </a:r>
            <a:r>
              <a:rPr lang="nl-NL" dirty="0" err="1"/>
              <a:t>Gedragoloog</a:t>
            </a:r>
            <a:r>
              <a:rPr lang="nl-NL" dirty="0"/>
              <a:t>” die interventies voor mij uitwerkt</a:t>
            </a:r>
          </a:p>
          <a:p>
            <a:r>
              <a:rPr lang="nl-NL" dirty="0"/>
              <a:t>Projectleider die een plan maakt en uitvoert</a:t>
            </a:r>
          </a:p>
          <a:p>
            <a:r>
              <a:rPr lang="nl-NL" dirty="0"/>
              <a:t>Handleiding en dan doe ik het zelf</a:t>
            </a:r>
          </a:p>
          <a:p>
            <a:r>
              <a:rPr lang="nl-NL" dirty="0"/>
              <a:t>Geld</a:t>
            </a:r>
          </a:p>
          <a:p>
            <a:r>
              <a:rPr lang="nl-NL" dirty="0"/>
              <a:t>Ondersteuning vanuit VANG/CE-programma</a:t>
            </a:r>
          </a:p>
          <a:p>
            <a:r>
              <a:rPr lang="nl-NL" dirty="0"/>
              <a:t>Niets, ik weet genoeg, ik ga aan de slag</a:t>
            </a:r>
          </a:p>
          <a:p>
            <a:pPr marL="0" indent="0">
              <a:buNone/>
            </a:pPr>
            <a:r>
              <a:rPr lang="nl-NL" dirty="0"/>
              <a:t>(Meerdere antwoorden mogelijk)</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976394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134</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698923AD-40F9-4969-A4C9-3BACE3159E0B}"/>
              </a:ext>
            </a:extLst>
          </p:cNvPr>
          <p:cNvSpPr>
            <a:spLocks noGrp="1"/>
          </p:cNvSpPr>
          <p:nvPr>
            <p:ph idx="1"/>
          </p:nvPr>
        </p:nvSpPr>
        <p:spPr>
          <a:xfrm>
            <a:off x="3680834" y="3608177"/>
            <a:ext cx="2340404" cy="567009"/>
          </a:xfrm>
        </p:spPr>
        <p:txBody>
          <a:bodyPr>
            <a:normAutofit/>
          </a:bodyPr>
          <a:lstStyle/>
          <a:p>
            <a:pPr marL="0" indent="0">
              <a:buNone/>
            </a:pPr>
            <a:r>
              <a:rPr lang="nl-NL" dirty="0"/>
              <a:t>Vraag 32</a:t>
            </a:r>
          </a:p>
        </p:txBody>
      </p:sp>
    </p:spTree>
    <p:extLst>
      <p:ext uri="{BB962C8B-B14F-4D97-AF65-F5344CB8AC3E}">
        <p14:creationId xmlns:p14="http://schemas.microsoft.com/office/powerpoint/2010/main" val="15928858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Dank voor jullie input!</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775" y="2139764"/>
            <a:ext cx="2419350" cy="2136401"/>
          </a:xfrm>
          <a:prstGeom prst="rect">
            <a:avLst/>
          </a:prstGeom>
        </p:spPr>
      </p:pic>
    </p:spTree>
    <p:extLst>
      <p:ext uri="{BB962C8B-B14F-4D97-AF65-F5344CB8AC3E}">
        <p14:creationId xmlns:p14="http://schemas.microsoft.com/office/powerpoint/2010/main" val="6410733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lstStyle/>
          <a:p>
            <a:r>
              <a:rPr lang="nl-NL" dirty="0"/>
              <a:t>Korte pauze </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136</a:t>
            </a:fld>
            <a:endParaRPr lang="nl-NL" altLang="nl-NL"/>
          </a:p>
        </p:txBody>
      </p:sp>
      <p:pic>
        <p:nvPicPr>
          <p:cNvPr id="5" name="Afbeelding 4">
            <a:extLst>
              <a:ext uri="{FF2B5EF4-FFF2-40B4-BE49-F238E27FC236}">
                <a16:creationId xmlns:a16="http://schemas.microsoft.com/office/drawing/2014/main" id="{2F6B7C5A-284B-419C-B1DF-12B1FB9D8097}"/>
              </a:ext>
            </a:extLst>
          </p:cNvPr>
          <p:cNvPicPr>
            <a:picLocks noChangeAspect="1"/>
          </p:cNvPicPr>
          <p:nvPr/>
        </p:nvPicPr>
        <p:blipFill>
          <a:blip r:embed="rId2"/>
          <a:stretch>
            <a:fillRect/>
          </a:stretch>
        </p:blipFill>
        <p:spPr>
          <a:xfrm>
            <a:off x="0" y="2887016"/>
            <a:ext cx="5270740" cy="2256483"/>
          </a:xfrm>
          <a:prstGeom prst="rect">
            <a:avLst/>
          </a:prstGeom>
        </p:spPr>
      </p:pic>
      <p:pic>
        <p:nvPicPr>
          <p:cNvPr id="6" name="Afbeelding 5">
            <a:extLst>
              <a:ext uri="{FF2B5EF4-FFF2-40B4-BE49-F238E27FC236}">
                <a16:creationId xmlns:a16="http://schemas.microsoft.com/office/drawing/2014/main" id="{7BC12592-A9A4-4FE4-B321-18A4642E122A}"/>
              </a:ext>
            </a:extLst>
          </p:cNvPr>
          <p:cNvPicPr>
            <a:picLocks noChangeAspect="1"/>
          </p:cNvPicPr>
          <p:nvPr/>
        </p:nvPicPr>
        <p:blipFill>
          <a:blip r:embed="rId3"/>
          <a:stretch>
            <a:fillRect/>
          </a:stretch>
        </p:blipFill>
        <p:spPr>
          <a:xfrm>
            <a:off x="3364302" y="1419891"/>
            <a:ext cx="5779698" cy="1474017"/>
          </a:xfrm>
          <a:prstGeom prst="rect">
            <a:avLst/>
          </a:prstGeom>
        </p:spPr>
      </p:pic>
    </p:spTree>
    <p:extLst>
      <p:ext uri="{BB962C8B-B14F-4D97-AF65-F5344CB8AC3E}">
        <p14:creationId xmlns:p14="http://schemas.microsoft.com/office/powerpoint/2010/main" val="23790445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t>Aan de slag met gfe-inzameling hoogbouw: </a:t>
            </a:r>
            <a:r>
              <a:rPr lang="nl-NL" u="sng" dirty="0"/>
              <a:t>onverwachte inzichten</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137</a:t>
            </a:fld>
            <a:endParaRPr lang="nl-NL" altLang="nl-NL"/>
          </a:p>
        </p:txBody>
      </p:sp>
      <p:pic>
        <p:nvPicPr>
          <p:cNvPr id="6" name="Picture 12" descr="Marn van Rhee">
            <a:extLst>
              <a:ext uri="{FF2B5EF4-FFF2-40B4-BE49-F238E27FC236}">
                <a16:creationId xmlns:a16="http://schemas.microsoft.com/office/drawing/2014/main" id="{555CA41F-FF07-4343-85D1-DCF3B3567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00" y="2080079"/>
            <a:ext cx="2693394" cy="2693394"/>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B0873062-D1E9-476B-861C-6D8C63C0813A}"/>
              </a:ext>
            </a:extLst>
          </p:cNvPr>
          <p:cNvSpPr txBox="1">
            <a:spLocks/>
          </p:cNvSpPr>
          <p:nvPr/>
        </p:nvSpPr>
        <p:spPr>
          <a:xfrm>
            <a:off x="4000704" y="3858787"/>
            <a:ext cx="3806202" cy="982332"/>
          </a:xfrm>
          <a:prstGeom prst="rect">
            <a:avLst/>
          </a:prstGeom>
        </p:spPr>
        <p:txBody>
          <a:bodyPr vert="horz" lIns="0" tIns="0" rIns="0" bIns="0" rtlCol="0">
            <a:normAutofit fontScale="47500" lnSpcReduction="20000"/>
          </a:bodyPr>
          <a:lst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a:lstStyle>
          <a:p>
            <a:pPr marL="0" indent="0">
              <a:buNone/>
            </a:pPr>
            <a:r>
              <a:rPr lang="nl-NL" sz="4800" b="1" dirty="0"/>
              <a:t>Marn van Rhee</a:t>
            </a:r>
          </a:p>
          <a:p>
            <a:pPr marL="0" indent="0">
              <a:buNone/>
            </a:pPr>
            <a:r>
              <a:rPr lang="nl-NL" sz="4000" dirty="0"/>
              <a:t>Onderzoeker bij </a:t>
            </a:r>
          </a:p>
          <a:p>
            <a:pPr marL="0" indent="0">
              <a:buNone/>
            </a:pPr>
            <a:r>
              <a:rPr lang="nl-NL" sz="4000" dirty="0"/>
              <a:t>gemeente Rotterdam</a:t>
            </a:r>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34630611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6C716-D0B1-4B4D-8B3E-01E76E535EAF}"/>
              </a:ext>
            </a:extLst>
          </p:cNvPr>
          <p:cNvSpPr>
            <a:spLocks noGrp="1"/>
          </p:cNvSpPr>
          <p:nvPr>
            <p:ph type="ctrTitle"/>
          </p:nvPr>
        </p:nvSpPr>
        <p:spPr/>
        <p:txBody>
          <a:bodyPr/>
          <a:lstStyle/>
          <a:p>
            <a:r>
              <a:rPr lang="nl-NL" dirty="0"/>
              <a:t>Ook leuk om te weten</a:t>
            </a:r>
          </a:p>
        </p:txBody>
      </p:sp>
      <p:sp>
        <p:nvSpPr>
          <p:cNvPr id="3" name="Ondertitel 2">
            <a:extLst>
              <a:ext uri="{FF2B5EF4-FFF2-40B4-BE49-F238E27FC236}">
                <a16:creationId xmlns:a16="http://schemas.microsoft.com/office/drawing/2014/main" id="{F1DC25DF-2014-4F6F-95FD-EB52E86B11D4}"/>
              </a:ext>
            </a:extLst>
          </p:cNvPr>
          <p:cNvSpPr>
            <a:spLocks noGrp="1"/>
          </p:cNvSpPr>
          <p:nvPr>
            <p:ph type="subTitle" idx="1"/>
          </p:nvPr>
        </p:nvSpPr>
        <p:spPr/>
        <p:txBody>
          <a:bodyPr/>
          <a:lstStyle/>
          <a:p>
            <a:r>
              <a:rPr lang="nl-NL" dirty="0"/>
              <a:t>Inzichten waarvoor de studie niet was opgezet, </a:t>
            </a:r>
          </a:p>
          <a:p>
            <a:r>
              <a:rPr lang="nl-NL" dirty="0"/>
              <a:t>maar wel beschikbaar zijn gekomen</a:t>
            </a:r>
          </a:p>
        </p:txBody>
      </p:sp>
    </p:spTree>
    <p:extLst>
      <p:ext uri="{BB962C8B-B14F-4D97-AF65-F5344CB8AC3E}">
        <p14:creationId xmlns:p14="http://schemas.microsoft.com/office/powerpoint/2010/main" val="29525333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D8F08-88D0-4612-9B6C-8743933912C2}"/>
              </a:ext>
            </a:extLst>
          </p:cNvPr>
          <p:cNvSpPr>
            <a:spLocks noGrp="1"/>
          </p:cNvSpPr>
          <p:nvPr>
            <p:ph type="title"/>
          </p:nvPr>
        </p:nvSpPr>
        <p:spPr/>
        <p:txBody>
          <a:bodyPr>
            <a:normAutofit/>
          </a:bodyPr>
          <a:lstStyle/>
          <a:p>
            <a:r>
              <a:rPr lang="nl-NL" sz="2400" dirty="0"/>
              <a:t>Impact van afstand tot (GFE-)container op scheidingsgedrag</a:t>
            </a:r>
          </a:p>
        </p:txBody>
      </p:sp>
      <p:sp>
        <p:nvSpPr>
          <p:cNvPr id="3" name="Tijdelijke aanduiding voor inhoud 2">
            <a:extLst>
              <a:ext uri="{FF2B5EF4-FFF2-40B4-BE49-F238E27FC236}">
                <a16:creationId xmlns:a16="http://schemas.microsoft.com/office/drawing/2014/main" id="{FDF11052-52B4-4C1F-8F3D-3C0D291B01A8}"/>
              </a:ext>
            </a:extLst>
          </p:cNvPr>
          <p:cNvSpPr>
            <a:spLocks noGrp="1"/>
          </p:cNvSpPr>
          <p:nvPr>
            <p:ph idx="1"/>
          </p:nvPr>
        </p:nvSpPr>
        <p:spPr/>
        <p:txBody>
          <a:bodyPr/>
          <a:lstStyle/>
          <a:p>
            <a:r>
              <a:rPr lang="nl-NL" dirty="0"/>
              <a:t>In Schiedam loopafstanden van alle woningen tot alle GFE-containers bekend</a:t>
            </a:r>
          </a:p>
          <a:p>
            <a:r>
              <a:rPr lang="nl-NL" dirty="0"/>
              <a:t>Er (b)lijkt een relatie tussen afstand en scheidingsgedrag</a:t>
            </a:r>
          </a:p>
          <a:p>
            <a:endParaRPr lang="nl-NL" dirty="0"/>
          </a:p>
        </p:txBody>
      </p:sp>
    </p:spTree>
    <p:extLst>
      <p:ext uri="{BB962C8B-B14F-4D97-AF65-F5344CB8AC3E}">
        <p14:creationId xmlns:p14="http://schemas.microsoft.com/office/powerpoint/2010/main" val="1339065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988" y="282632"/>
            <a:ext cx="7637318" cy="645641"/>
          </a:xfrm>
        </p:spPr>
        <p:txBody>
          <a:bodyPr>
            <a:normAutofit fontScale="90000"/>
          </a:bodyPr>
          <a:lstStyle/>
          <a:p>
            <a:r>
              <a:rPr lang="en-US" dirty="0" err="1"/>
              <a:t>Algemeen</a:t>
            </a:r>
            <a:r>
              <a:rPr lang="en-US" dirty="0"/>
              <a:t> </a:t>
            </a:r>
            <a:r>
              <a:rPr lang="en-US" dirty="0" err="1"/>
              <a:t>kader</a:t>
            </a:r>
            <a:r>
              <a:rPr lang="en-US" dirty="0"/>
              <a:t>: </a:t>
            </a:r>
            <a:r>
              <a:rPr lang="en-US" dirty="0" err="1"/>
              <a:t>Hoofdfactoren</a:t>
            </a:r>
            <a:r>
              <a:rPr lang="en-US" dirty="0"/>
              <a:t> </a:t>
            </a:r>
            <a:r>
              <a:rPr lang="en-US" dirty="0" err="1"/>
              <a:t>afvalscheidingsgedrag</a:t>
            </a:r>
            <a:endParaRPr lang="en-US" dirty="0"/>
          </a:p>
        </p:txBody>
      </p:sp>
      <p:sp>
        <p:nvSpPr>
          <p:cNvPr id="4" name="Rectangle 3">
            <a:extLst>
              <a:ext uri="{FF2B5EF4-FFF2-40B4-BE49-F238E27FC236}">
                <a16:creationId xmlns:a16="http://schemas.microsoft.com/office/drawing/2014/main" id="{B4C82E4D-03F3-4E45-8F99-7733C68D5339}"/>
              </a:ext>
            </a:extLst>
          </p:cNvPr>
          <p:cNvSpPr/>
          <p:nvPr/>
        </p:nvSpPr>
        <p:spPr>
          <a:xfrm>
            <a:off x="579013" y="1601391"/>
            <a:ext cx="1916537" cy="34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pSp>
        <p:nvGrpSpPr>
          <p:cNvPr id="18" name="Group 17">
            <a:extLst>
              <a:ext uri="{FF2B5EF4-FFF2-40B4-BE49-F238E27FC236}">
                <a16:creationId xmlns:a16="http://schemas.microsoft.com/office/drawing/2014/main" id="{DB8FCB8D-FBDD-AF48-B155-AE886F328767}"/>
              </a:ext>
            </a:extLst>
          </p:cNvPr>
          <p:cNvGrpSpPr/>
          <p:nvPr/>
        </p:nvGrpSpPr>
        <p:grpSpPr>
          <a:xfrm>
            <a:off x="607901" y="1952734"/>
            <a:ext cx="7886700" cy="3058824"/>
            <a:chOff x="810535" y="2603645"/>
            <a:chExt cx="10515600" cy="4078432"/>
          </a:xfrm>
        </p:grpSpPr>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0535" y="2603645"/>
              <a:ext cx="10515600" cy="4078432"/>
            </a:xfrm>
            <a:prstGeom prst="rect">
              <a:avLst/>
            </a:prstGeom>
            <a:noFill/>
            <a:ln>
              <a:noFill/>
            </a:ln>
          </p:spPr>
        </p:pic>
        <p:sp>
          <p:nvSpPr>
            <p:cNvPr id="2" name="TextBox 1">
              <a:extLst>
                <a:ext uri="{FF2B5EF4-FFF2-40B4-BE49-F238E27FC236}">
                  <a16:creationId xmlns:a16="http://schemas.microsoft.com/office/drawing/2014/main" id="{98C930E1-9121-574A-AF3A-606EC78864A2}"/>
                </a:ext>
              </a:extLst>
            </p:cNvPr>
            <p:cNvSpPr txBox="1"/>
            <p:nvPr/>
          </p:nvSpPr>
          <p:spPr>
            <a:xfrm>
              <a:off x="3319618" y="3727316"/>
              <a:ext cx="1351225" cy="38472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grpSp>
    </p:spTree>
    <p:extLst>
      <p:ext uri="{BB962C8B-B14F-4D97-AF65-F5344CB8AC3E}">
        <p14:creationId xmlns:p14="http://schemas.microsoft.com/office/powerpoint/2010/main" val="4896366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D6F4D-4C5E-4ED7-81B9-8F5CE2D71E50}"/>
              </a:ext>
            </a:extLst>
          </p:cNvPr>
          <p:cNvSpPr>
            <a:spLocks noGrp="1"/>
          </p:cNvSpPr>
          <p:nvPr>
            <p:ph type="title"/>
          </p:nvPr>
        </p:nvSpPr>
        <p:spPr>
          <a:xfrm>
            <a:off x="628650" y="273844"/>
            <a:ext cx="7886700" cy="722710"/>
          </a:xfrm>
        </p:spPr>
        <p:txBody>
          <a:bodyPr>
            <a:normAutofit/>
          </a:bodyPr>
          <a:lstStyle/>
          <a:p>
            <a:r>
              <a:rPr lang="nl-NL" sz="2400" dirty="0"/>
              <a:t>Gemiddeld % huishoudens dat per week GFE-afval aanbiedt</a:t>
            </a:r>
          </a:p>
        </p:txBody>
      </p:sp>
      <p:graphicFrame>
        <p:nvGraphicFramePr>
          <p:cNvPr id="5" name="Tijdelijke aanduiding voor inhoud 4">
            <a:extLst>
              <a:ext uri="{FF2B5EF4-FFF2-40B4-BE49-F238E27FC236}">
                <a16:creationId xmlns:a16="http://schemas.microsoft.com/office/drawing/2014/main" id="{39483984-D17F-4AB0-8F12-AF1A008D23B6}"/>
              </a:ext>
            </a:extLst>
          </p:cNvPr>
          <p:cNvGraphicFramePr>
            <a:graphicFrameLocks noGrp="1"/>
          </p:cNvGraphicFramePr>
          <p:nvPr>
            <p:ph idx="1"/>
          </p:nvPr>
        </p:nvGraphicFramePr>
        <p:xfrm>
          <a:off x="628650" y="910829"/>
          <a:ext cx="7886700" cy="37218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77303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FED1E-19C4-4A83-B4B0-2C6EC73FD327}"/>
              </a:ext>
            </a:extLst>
          </p:cNvPr>
          <p:cNvSpPr>
            <a:spLocks noGrp="1"/>
          </p:cNvSpPr>
          <p:nvPr>
            <p:ph type="title"/>
          </p:nvPr>
        </p:nvSpPr>
        <p:spPr/>
        <p:txBody>
          <a:bodyPr/>
          <a:lstStyle/>
          <a:p>
            <a:r>
              <a:rPr lang="nl-NL" dirty="0" err="1"/>
              <a:t>Mentimeter</a:t>
            </a:r>
            <a:endParaRPr lang="nl-NL" dirty="0"/>
          </a:p>
        </p:txBody>
      </p:sp>
      <p:sp>
        <p:nvSpPr>
          <p:cNvPr id="3" name="Tijdelijke aanduiding voor inhoud 2">
            <a:extLst>
              <a:ext uri="{FF2B5EF4-FFF2-40B4-BE49-F238E27FC236}">
                <a16:creationId xmlns:a16="http://schemas.microsoft.com/office/drawing/2014/main" id="{3D274DE9-434D-4707-82A2-E9EB431E951D}"/>
              </a:ext>
            </a:extLst>
          </p:cNvPr>
          <p:cNvSpPr>
            <a:spLocks noGrp="1"/>
          </p:cNvSpPr>
          <p:nvPr>
            <p:ph idx="1"/>
          </p:nvPr>
        </p:nvSpPr>
        <p:spPr/>
        <p:txBody>
          <a:bodyPr/>
          <a:lstStyle/>
          <a:p>
            <a:r>
              <a:rPr lang="nl-NL" dirty="0"/>
              <a:t>Hoeveel procent van alle GFE stortingen (in Schiedam) doet men in de dichtstbijzijnde GFE-container?</a:t>
            </a:r>
          </a:p>
        </p:txBody>
      </p:sp>
    </p:spTree>
    <p:extLst>
      <p:ext uri="{BB962C8B-B14F-4D97-AF65-F5344CB8AC3E}">
        <p14:creationId xmlns:p14="http://schemas.microsoft.com/office/powerpoint/2010/main" val="505312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142</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BE504EB9-8788-4130-9AD8-E155ABFAD618}"/>
              </a:ext>
            </a:extLst>
          </p:cNvPr>
          <p:cNvSpPr>
            <a:spLocks noGrp="1"/>
          </p:cNvSpPr>
          <p:nvPr>
            <p:ph idx="1"/>
          </p:nvPr>
        </p:nvSpPr>
        <p:spPr>
          <a:xfrm>
            <a:off x="3680834" y="3608177"/>
            <a:ext cx="2340404" cy="567009"/>
          </a:xfrm>
        </p:spPr>
        <p:txBody>
          <a:bodyPr>
            <a:normAutofit/>
          </a:bodyPr>
          <a:lstStyle/>
          <a:p>
            <a:pPr marL="0" indent="0">
              <a:buNone/>
            </a:pPr>
            <a:r>
              <a:rPr lang="nl-NL" dirty="0"/>
              <a:t>Vraag 33</a:t>
            </a:r>
          </a:p>
        </p:txBody>
      </p:sp>
    </p:spTree>
    <p:extLst>
      <p:ext uri="{BB962C8B-B14F-4D97-AF65-F5344CB8AC3E}">
        <p14:creationId xmlns:p14="http://schemas.microsoft.com/office/powerpoint/2010/main" val="10512466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E98A1-7A85-4B2F-93B8-55B363CB00F1}"/>
              </a:ext>
            </a:extLst>
          </p:cNvPr>
          <p:cNvSpPr>
            <a:spLocks noGrp="1"/>
          </p:cNvSpPr>
          <p:nvPr>
            <p:ph type="title"/>
          </p:nvPr>
        </p:nvSpPr>
        <p:spPr>
          <a:xfrm>
            <a:off x="628650" y="273844"/>
            <a:ext cx="7886700" cy="615554"/>
          </a:xfrm>
        </p:spPr>
        <p:txBody>
          <a:bodyPr/>
          <a:lstStyle/>
          <a:p>
            <a:r>
              <a:rPr lang="nl-NL" dirty="0"/>
              <a:t>Spreiding Containers </a:t>
            </a:r>
          </a:p>
        </p:txBody>
      </p:sp>
      <p:sp>
        <p:nvSpPr>
          <p:cNvPr id="3" name="Tijdelijke aanduiding voor inhoud 2">
            <a:extLst>
              <a:ext uri="{FF2B5EF4-FFF2-40B4-BE49-F238E27FC236}">
                <a16:creationId xmlns:a16="http://schemas.microsoft.com/office/drawing/2014/main" id="{C598A876-87DE-4525-B802-97426D26A303}"/>
              </a:ext>
            </a:extLst>
          </p:cNvPr>
          <p:cNvSpPr>
            <a:spLocks noGrp="1"/>
          </p:cNvSpPr>
          <p:nvPr>
            <p:ph idx="1"/>
          </p:nvPr>
        </p:nvSpPr>
        <p:spPr>
          <a:xfrm>
            <a:off x="628650" y="996554"/>
            <a:ext cx="7886700" cy="3636169"/>
          </a:xfrm>
        </p:spPr>
        <p:txBody>
          <a:bodyPr>
            <a:normAutofit lnSpcReduction="10000"/>
          </a:bodyPr>
          <a:lstStyle/>
          <a:p>
            <a:r>
              <a:rPr lang="nl-NL" dirty="0"/>
              <a:t>134 restafvalcontainers</a:t>
            </a:r>
          </a:p>
          <a:p>
            <a:r>
              <a:rPr lang="nl-NL" dirty="0"/>
              <a:t>44 GFE-containers</a:t>
            </a:r>
          </a:p>
          <a:p>
            <a:r>
              <a:rPr lang="nl-NL" dirty="0"/>
              <a:t>Van alle containers coördinaten bekend</a:t>
            </a:r>
          </a:p>
          <a:p>
            <a:r>
              <a:rPr lang="nl-NL" dirty="0"/>
              <a:t>Ook van alle woningen coördinaten bekend</a:t>
            </a:r>
          </a:p>
          <a:p>
            <a:r>
              <a:rPr lang="nl-NL" dirty="0"/>
              <a:t>Meeste GFE-containers zeer dichtbij een Restafvalcontainer</a:t>
            </a:r>
          </a:p>
          <a:p>
            <a:r>
              <a:rPr lang="nl-NL" dirty="0"/>
              <a:t>Restafvalcontainer vaak (aanzienlijk) dichterbij dan GFE-container</a:t>
            </a:r>
          </a:p>
          <a:p>
            <a:r>
              <a:rPr lang="nl-NL" dirty="0"/>
              <a:t>Per woning gezocht naar (hemelsbreed) de kortste route van woning naar GFE-container én Restafvalcontainer en terug naar huis</a:t>
            </a:r>
          </a:p>
          <a:p>
            <a:r>
              <a:rPr lang="nl-NL" dirty="0"/>
              <a:t>Per woning verschil berekend tussen deze combi-route en rechtstreeks naar Restafval (en terug naar huis)</a:t>
            </a:r>
          </a:p>
          <a:p>
            <a:endParaRPr lang="nl-NL" dirty="0"/>
          </a:p>
        </p:txBody>
      </p:sp>
    </p:spTree>
    <p:extLst>
      <p:ext uri="{BB962C8B-B14F-4D97-AF65-F5344CB8AC3E}">
        <p14:creationId xmlns:p14="http://schemas.microsoft.com/office/powerpoint/2010/main" val="59803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C9760-6F43-43B7-803C-73ECD7567B96}"/>
              </a:ext>
            </a:extLst>
          </p:cNvPr>
          <p:cNvSpPr>
            <a:spLocks noGrp="1"/>
          </p:cNvSpPr>
          <p:nvPr>
            <p:ph type="title"/>
          </p:nvPr>
        </p:nvSpPr>
        <p:spPr>
          <a:xfrm>
            <a:off x="628650" y="273844"/>
            <a:ext cx="7886700" cy="626269"/>
          </a:xfrm>
        </p:spPr>
        <p:txBody>
          <a:bodyPr>
            <a:normAutofit/>
          </a:bodyPr>
          <a:lstStyle/>
          <a:p>
            <a:r>
              <a:rPr lang="nl-NL" sz="2400" dirty="0"/>
              <a:t>Gemiddeld % huishoudens dat per week GFE-afval aanbiedt</a:t>
            </a:r>
          </a:p>
        </p:txBody>
      </p:sp>
      <p:graphicFrame>
        <p:nvGraphicFramePr>
          <p:cNvPr id="4" name="Tijdelijke aanduiding voor inhoud 3">
            <a:extLst>
              <a:ext uri="{FF2B5EF4-FFF2-40B4-BE49-F238E27FC236}">
                <a16:creationId xmlns:a16="http://schemas.microsoft.com/office/drawing/2014/main" id="{96C8976D-5C78-47AF-B64C-8CC4390BECB7}"/>
              </a:ext>
            </a:extLst>
          </p:cNvPr>
          <p:cNvGraphicFramePr>
            <a:graphicFrameLocks noGrp="1"/>
          </p:cNvGraphicFramePr>
          <p:nvPr>
            <p:ph idx="1"/>
          </p:nvPr>
        </p:nvGraphicFramePr>
        <p:xfrm>
          <a:off x="628650" y="985838"/>
          <a:ext cx="7886700" cy="36468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43306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EDCF6-1488-4C12-BE45-4EEEDFBE83CD}"/>
              </a:ext>
            </a:extLst>
          </p:cNvPr>
          <p:cNvSpPr>
            <a:spLocks noGrp="1"/>
          </p:cNvSpPr>
          <p:nvPr>
            <p:ph type="title"/>
          </p:nvPr>
        </p:nvSpPr>
        <p:spPr/>
        <p:txBody>
          <a:bodyPr/>
          <a:lstStyle/>
          <a:p>
            <a:r>
              <a:rPr lang="nl-NL" dirty="0" err="1"/>
              <a:t>Mentimeter</a:t>
            </a:r>
            <a:endParaRPr lang="nl-NL" dirty="0"/>
          </a:p>
        </p:txBody>
      </p:sp>
      <p:sp>
        <p:nvSpPr>
          <p:cNvPr id="3" name="Tijdelijke aanduiding voor inhoud 2">
            <a:extLst>
              <a:ext uri="{FF2B5EF4-FFF2-40B4-BE49-F238E27FC236}">
                <a16:creationId xmlns:a16="http://schemas.microsoft.com/office/drawing/2014/main" id="{B5EC29B0-887A-42E2-BA3C-3225A5DC5750}"/>
              </a:ext>
            </a:extLst>
          </p:cNvPr>
          <p:cNvSpPr>
            <a:spLocks noGrp="1"/>
          </p:cNvSpPr>
          <p:nvPr>
            <p:ph idx="1"/>
          </p:nvPr>
        </p:nvSpPr>
        <p:spPr/>
        <p:txBody>
          <a:bodyPr/>
          <a:lstStyle/>
          <a:p>
            <a:r>
              <a:rPr lang="nl-NL" dirty="0"/>
              <a:t>Hoeveel procent van alle GFE stortingen (in Schiedam) doet men op dezelfde dag als een restafvalstorting?</a:t>
            </a:r>
          </a:p>
          <a:p>
            <a:endParaRPr lang="nl-NL" dirty="0"/>
          </a:p>
        </p:txBody>
      </p:sp>
    </p:spTree>
    <p:extLst>
      <p:ext uri="{BB962C8B-B14F-4D97-AF65-F5344CB8AC3E}">
        <p14:creationId xmlns:p14="http://schemas.microsoft.com/office/powerpoint/2010/main" val="13449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146</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774D5F14-283C-42C4-B840-3395E9882B45}"/>
              </a:ext>
            </a:extLst>
          </p:cNvPr>
          <p:cNvSpPr>
            <a:spLocks noGrp="1"/>
          </p:cNvSpPr>
          <p:nvPr>
            <p:ph idx="1"/>
          </p:nvPr>
        </p:nvSpPr>
        <p:spPr>
          <a:xfrm>
            <a:off x="3680834" y="3608177"/>
            <a:ext cx="2340404" cy="567009"/>
          </a:xfrm>
        </p:spPr>
        <p:txBody>
          <a:bodyPr>
            <a:normAutofit/>
          </a:bodyPr>
          <a:lstStyle/>
          <a:p>
            <a:pPr marL="0" indent="0">
              <a:buNone/>
            </a:pPr>
            <a:r>
              <a:rPr lang="nl-NL" dirty="0"/>
              <a:t>Vraag 34</a:t>
            </a:r>
          </a:p>
        </p:txBody>
      </p:sp>
    </p:spTree>
    <p:extLst>
      <p:ext uri="{BB962C8B-B14F-4D97-AF65-F5344CB8AC3E}">
        <p14:creationId xmlns:p14="http://schemas.microsoft.com/office/powerpoint/2010/main" val="33550633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F9BD3-5FED-4703-B330-51569D7BC2C4}"/>
              </a:ext>
            </a:extLst>
          </p:cNvPr>
          <p:cNvSpPr>
            <a:spLocks noGrp="1"/>
          </p:cNvSpPr>
          <p:nvPr>
            <p:ph type="title"/>
          </p:nvPr>
        </p:nvSpPr>
        <p:spPr>
          <a:xfrm>
            <a:off x="628650" y="273844"/>
            <a:ext cx="7886700" cy="615554"/>
          </a:xfrm>
        </p:spPr>
        <p:txBody>
          <a:bodyPr>
            <a:normAutofit/>
          </a:bodyPr>
          <a:lstStyle/>
          <a:p>
            <a:r>
              <a:rPr lang="nl-NL" sz="2400" dirty="0"/>
              <a:t>Wordt GFE- en restafval tegelijk weggebracht?</a:t>
            </a:r>
          </a:p>
        </p:txBody>
      </p:sp>
      <p:graphicFrame>
        <p:nvGraphicFramePr>
          <p:cNvPr id="4" name="Tijdelijke aanduiding voor inhoud 3">
            <a:extLst>
              <a:ext uri="{FF2B5EF4-FFF2-40B4-BE49-F238E27FC236}">
                <a16:creationId xmlns:a16="http://schemas.microsoft.com/office/drawing/2014/main" id="{8F7A8DC7-9EB9-45F9-B06B-35E988C4D661}"/>
              </a:ext>
            </a:extLst>
          </p:cNvPr>
          <p:cNvGraphicFramePr>
            <a:graphicFrameLocks noGrp="1"/>
          </p:cNvGraphicFramePr>
          <p:nvPr>
            <p:ph idx="1"/>
          </p:nvPr>
        </p:nvGraphicFramePr>
        <p:xfrm>
          <a:off x="628650" y="889397"/>
          <a:ext cx="7886700" cy="3743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23578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13CC9-BBC0-42AA-8B17-B50ABC9D19D0}"/>
              </a:ext>
            </a:extLst>
          </p:cNvPr>
          <p:cNvSpPr>
            <a:spLocks noGrp="1"/>
          </p:cNvSpPr>
          <p:nvPr>
            <p:ph type="title"/>
          </p:nvPr>
        </p:nvSpPr>
        <p:spPr>
          <a:xfrm>
            <a:off x="628650" y="273845"/>
            <a:ext cx="7886700" cy="647700"/>
          </a:xfrm>
        </p:spPr>
        <p:txBody>
          <a:bodyPr>
            <a:normAutofit/>
          </a:bodyPr>
          <a:lstStyle/>
          <a:p>
            <a:r>
              <a:rPr lang="nl-NL" sz="2400" dirty="0"/>
              <a:t>Hoe lang wachten tot de volgende GFE-storting?</a:t>
            </a:r>
          </a:p>
        </p:txBody>
      </p:sp>
      <p:graphicFrame>
        <p:nvGraphicFramePr>
          <p:cNvPr id="4" name="Tijdelijke aanduiding voor inhoud 3">
            <a:extLst>
              <a:ext uri="{FF2B5EF4-FFF2-40B4-BE49-F238E27FC236}">
                <a16:creationId xmlns:a16="http://schemas.microsoft.com/office/drawing/2014/main" id="{C5D29F4C-19EA-450E-902E-E077BDB13EDD}"/>
              </a:ext>
            </a:extLst>
          </p:cNvPr>
          <p:cNvGraphicFramePr>
            <a:graphicFrameLocks noGrp="1"/>
          </p:cNvGraphicFramePr>
          <p:nvPr>
            <p:ph idx="1"/>
          </p:nvPr>
        </p:nvGraphicFramePr>
        <p:xfrm>
          <a:off x="628650" y="921545"/>
          <a:ext cx="7886700" cy="37111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07492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E081A-0993-42B5-9917-8DF397233018}"/>
              </a:ext>
            </a:extLst>
          </p:cNvPr>
          <p:cNvSpPr>
            <a:spLocks noGrp="1"/>
          </p:cNvSpPr>
          <p:nvPr>
            <p:ph type="title"/>
          </p:nvPr>
        </p:nvSpPr>
        <p:spPr/>
        <p:txBody>
          <a:bodyPr>
            <a:normAutofit/>
          </a:bodyPr>
          <a:lstStyle/>
          <a:p>
            <a:r>
              <a:rPr lang="nl-NL" sz="2400" dirty="0"/>
              <a:t>Met enquêteren motiveer je mensen ook</a:t>
            </a:r>
          </a:p>
        </p:txBody>
      </p:sp>
      <p:graphicFrame>
        <p:nvGraphicFramePr>
          <p:cNvPr id="4" name="Tijdelijke aanduiding voor inhoud 3">
            <a:extLst>
              <a:ext uri="{FF2B5EF4-FFF2-40B4-BE49-F238E27FC236}">
                <a16:creationId xmlns:a16="http://schemas.microsoft.com/office/drawing/2014/main" id="{5D72E64B-556B-4E8C-BBFF-F3A5971A9F57}"/>
              </a:ext>
            </a:extLst>
          </p:cNvPr>
          <p:cNvGraphicFramePr>
            <a:graphicFrameLocks noGrp="1"/>
          </p:cNvGraphicFramePr>
          <p:nvPr>
            <p:ph idx="1"/>
          </p:nvPr>
        </p:nvGraphicFramePr>
        <p:xfrm>
          <a:off x="628650" y="1138136"/>
          <a:ext cx="7886700" cy="3731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597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6F75293-DE6E-F844-BB23-5480F509800E}"/>
              </a:ext>
            </a:extLst>
          </p:cNvPr>
          <p:cNvSpPr/>
          <p:nvPr/>
        </p:nvSpPr>
        <p:spPr>
          <a:xfrm>
            <a:off x="184278" y="969535"/>
            <a:ext cx="1247271" cy="5201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Weerstand</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reduceren</a:t>
            </a:r>
            <a:endParaRPr lang="en-US" sz="1200" dirty="0">
              <a:solidFill>
                <a:prstClr val="white"/>
              </a:solidFill>
              <a:latin typeface="Trebuchet MS" panose="020B0603020202020204"/>
            </a:endParaRPr>
          </a:p>
        </p:txBody>
      </p:sp>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952734"/>
            <a:ext cx="7886700" cy="3058824"/>
          </a:xfrm>
          <a:prstGeom prst="rect">
            <a:avLst/>
          </a:prstGeom>
          <a:noFill/>
          <a:ln>
            <a:noFill/>
          </a:ln>
        </p:spPr>
      </p:pic>
      <p:sp>
        <p:nvSpPr>
          <p:cNvPr id="13" name="Rectangle 12">
            <a:extLst>
              <a:ext uri="{FF2B5EF4-FFF2-40B4-BE49-F238E27FC236}">
                <a16:creationId xmlns:a16="http://schemas.microsoft.com/office/drawing/2014/main" id="{2F1EB9F0-1EEE-0B4F-93BF-B5D19BBB865C}"/>
              </a:ext>
            </a:extLst>
          </p:cNvPr>
          <p:cNvSpPr/>
          <p:nvPr/>
        </p:nvSpPr>
        <p:spPr>
          <a:xfrm>
            <a:off x="508000" y="2325547"/>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25" name="Group 24">
            <a:extLst>
              <a:ext uri="{FF2B5EF4-FFF2-40B4-BE49-F238E27FC236}">
                <a16:creationId xmlns:a16="http://schemas.microsoft.com/office/drawing/2014/main" id="{94FF90DA-19B3-574A-B803-02167E5669CD}"/>
              </a:ext>
            </a:extLst>
          </p:cNvPr>
          <p:cNvGrpSpPr/>
          <p:nvPr/>
        </p:nvGrpSpPr>
        <p:grpSpPr>
          <a:xfrm>
            <a:off x="1102427" y="1096855"/>
            <a:ext cx="1446062" cy="1122860"/>
            <a:chOff x="1398612" y="641873"/>
            <a:chExt cx="1928082" cy="1646861"/>
          </a:xfrm>
        </p:grpSpPr>
        <p:sp>
          <p:nvSpPr>
            <p:cNvPr id="11" name="Oval 10">
              <a:extLst>
                <a:ext uri="{FF2B5EF4-FFF2-40B4-BE49-F238E27FC236}">
                  <a16:creationId xmlns:a16="http://schemas.microsoft.com/office/drawing/2014/main" id="{3B8A2B00-E88D-384B-9BA6-4B9B65041A4B}"/>
                </a:ext>
              </a:extLst>
            </p:cNvPr>
            <p:cNvSpPr/>
            <p:nvPr/>
          </p:nvSpPr>
          <p:spPr>
            <a:xfrm>
              <a:off x="1398612" y="641873"/>
              <a:ext cx="1928082" cy="938153"/>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Attitude </a:t>
              </a:r>
              <a:r>
                <a:rPr lang="en-US" sz="1200" dirty="0" err="1">
                  <a:solidFill>
                    <a:prstClr val="white"/>
                  </a:solidFill>
                  <a:latin typeface="Trebuchet MS" panose="020B0603020202020204"/>
                </a:rPr>
                <a:t>beinvloeding</a:t>
              </a:r>
              <a:endParaRPr lang="en-US" sz="1200" dirty="0">
                <a:solidFill>
                  <a:prstClr val="white"/>
                </a:solidFill>
                <a:latin typeface="Trebuchet MS" panose="020B0603020202020204"/>
              </a:endParaRPr>
            </a:p>
          </p:txBody>
        </p:sp>
        <p:sp>
          <p:nvSpPr>
            <p:cNvPr id="20" name="Pentagon 19">
              <a:extLst>
                <a:ext uri="{FF2B5EF4-FFF2-40B4-BE49-F238E27FC236}">
                  <a16:creationId xmlns:a16="http://schemas.microsoft.com/office/drawing/2014/main" id="{7A115E5A-9223-894C-9B30-424445E66FAA}"/>
                </a:ext>
              </a:extLst>
            </p:cNvPr>
            <p:cNvSpPr/>
            <p:nvPr/>
          </p:nvSpPr>
          <p:spPr>
            <a:xfrm rot="2883468">
              <a:off x="2583990" y="1815549"/>
              <a:ext cx="845242" cy="10112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4" name="Group 23">
            <a:extLst>
              <a:ext uri="{FF2B5EF4-FFF2-40B4-BE49-F238E27FC236}">
                <a16:creationId xmlns:a16="http://schemas.microsoft.com/office/drawing/2014/main" id="{35CE6F17-603C-0548-9AA0-74532414A809}"/>
              </a:ext>
            </a:extLst>
          </p:cNvPr>
          <p:cNvGrpSpPr/>
          <p:nvPr/>
        </p:nvGrpSpPr>
        <p:grpSpPr>
          <a:xfrm>
            <a:off x="2326349" y="1092349"/>
            <a:ext cx="1188077" cy="814185"/>
            <a:chOff x="2982259" y="670219"/>
            <a:chExt cx="1584103" cy="1194138"/>
          </a:xfrm>
        </p:grpSpPr>
        <p:sp>
          <p:nvSpPr>
            <p:cNvPr id="10" name="Oval 9">
              <a:extLst>
                <a:ext uri="{FF2B5EF4-FFF2-40B4-BE49-F238E27FC236}">
                  <a16:creationId xmlns:a16="http://schemas.microsoft.com/office/drawing/2014/main" id="{29DB9CD5-354E-DE47-9FAE-E6000ADBCCDC}"/>
                </a:ext>
              </a:extLst>
            </p:cNvPr>
            <p:cNvSpPr/>
            <p:nvPr/>
          </p:nvSpPr>
          <p:spPr>
            <a:xfrm>
              <a:off x="2982259" y="670219"/>
              <a:ext cx="1584103" cy="91944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Pers. </a:t>
              </a:r>
              <a:r>
                <a:rPr lang="en-US" sz="1200" dirty="0" err="1">
                  <a:solidFill>
                    <a:prstClr val="white"/>
                  </a:solidFill>
                  <a:latin typeface="Trebuchet MS" panose="020B0603020202020204"/>
                </a:rPr>
                <a:t>doel</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stellen</a:t>
              </a:r>
              <a:endParaRPr lang="en-US" sz="1200" dirty="0">
                <a:solidFill>
                  <a:prstClr val="white"/>
                </a:solidFill>
                <a:latin typeface="Trebuchet MS" panose="020B0603020202020204"/>
              </a:endParaRPr>
            </a:p>
          </p:txBody>
        </p:sp>
        <p:sp>
          <p:nvSpPr>
            <p:cNvPr id="21" name="Pentagon 20">
              <a:extLst>
                <a:ext uri="{FF2B5EF4-FFF2-40B4-BE49-F238E27FC236}">
                  <a16:creationId xmlns:a16="http://schemas.microsoft.com/office/drawing/2014/main" id="{C7126498-B689-684B-BB92-467F32293D2A}"/>
                </a:ext>
              </a:extLst>
            </p:cNvPr>
            <p:cNvSpPr/>
            <p:nvPr/>
          </p:nvSpPr>
          <p:spPr>
            <a:xfrm rot="5400000">
              <a:off x="3584067" y="1667432"/>
              <a:ext cx="309094" cy="84755"/>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p:txBody>
          <a:bodyPr>
            <a:normAutofit/>
          </a:bodyPr>
          <a:lstStyle/>
          <a:p>
            <a:r>
              <a:rPr lang="en-US" dirty="0" err="1"/>
              <a:t>Overzicht</a:t>
            </a:r>
            <a:r>
              <a:rPr lang="en-US" dirty="0"/>
              <a:t> </a:t>
            </a:r>
            <a:r>
              <a:rPr lang="en-US" dirty="0" err="1"/>
              <a:t>interventies</a:t>
            </a:r>
            <a:endParaRPr lang="en-US" dirty="0"/>
          </a:p>
        </p:txBody>
      </p:sp>
      <p:sp>
        <p:nvSpPr>
          <p:cNvPr id="35" name="Content Placeholder 2">
            <a:extLst>
              <a:ext uri="{FF2B5EF4-FFF2-40B4-BE49-F238E27FC236}">
                <a16:creationId xmlns:a16="http://schemas.microsoft.com/office/drawing/2014/main" id="{526CAA84-A0C1-AE40-9DAF-EF1DE257BEB4}"/>
              </a:ext>
            </a:extLst>
          </p:cNvPr>
          <p:cNvSpPr>
            <a:spLocks noGrp="1"/>
          </p:cNvSpPr>
          <p:nvPr>
            <p:ph idx="1"/>
          </p:nvPr>
        </p:nvSpPr>
        <p:spPr>
          <a:xfrm>
            <a:off x="4433584" y="1051992"/>
            <a:ext cx="3815066" cy="2195204"/>
          </a:xfrm>
        </p:spPr>
        <p:txBody>
          <a:bodyPr>
            <a:normAutofit/>
          </a:bodyPr>
          <a:lstStyle/>
          <a:p>
            <a:r>
              <a:rPr lang="en-US" dirty="0" err="1"/>
              <a:t>Interventies</a:t>
            </a:r>
            <a:r>
              <a:rPr lang="en-US" dirty="0"/>
              <a:t> </a:t>
            </a:r>
            <a:r>
              <a:rPr lang="en-US" dirty="0" err="1"/>
              <a:t>gericht</a:t>
            </a:r>
            <a:r>
              <a:rPr lang="en-US" dirty="0"/>
              <a:t> op:</a:t>
            </a:r>
          </a:p>
          <a:p>
            <a:pPr lvl="1"/>
            <a:r>
              <a:rPr lang="en-US" sz="1725" dirty="0" err="1">
                <a:solidFill>
                  <a:schemeClr val="accent4">
                    <a:lumMod val="75000"/>
                  </a:schemeClr>
                </a:solidFill>
              </a:rPr>
              <a:t>Persoonlijke</a:t>
            </a:r>
            <a:r>
              <a:rPr lang="en-US" sz="1725" dirty="0">
                <a:solidFill>
                  <a:schemeClr val="accent4">
                    <a:lumMod val="75000"/>
                  </a:schemeClr>
                </a:solidFill>
              </a:rPr>
              <a:t> </a:t>
            </a:r>
            <a:r>
              <a:rPr lang="en-US" sz="1725" dirty="0" err="1">
                <a:solidFill>
                  <a:schemeClr val="accent4">
                    <a:lumMod val="75000"/>
                  </a:schemeClr>
                </a:solidFill>
              </a:rPr>
              <a:t>motivatie</a:t>
            </a:r>
            <a:endParaRPr lang="en-US" sz="1725" dirty="0">
              <a:solidFill>
                <a:schemeClr val="accent4">
                  <a:lumMod val="75000"/>
                </a:schemeClr>
              </a:solidFill>
            </a:endParaRPr>
          </a:p>
          <a:p>
            <a:pPr marL="342900" lvl="1" indent="0">
              <a:buNone/>
            </a:pPr>
            <a:endParaRPr lang="en-US" sz="1725" dirty="0">
              <a:solidFill>
                <a:schemeClr val="accent4"/>
              </a:solidFill>
            </a:endParaRPr>
          </a:p>
        </p:txBody>
      </p:sp>
      <p:sp>
        <p:nvSpPr>
          <p:cNvPr id="16" name="TextBox 15">
            <a:extLst>
              <a:ext uri="{FF2B5EF4-FFF2-40B4-BE49-F238E27FC236}">
                <a16:creationId xmlns:a16="http://schemas.microsoft.com/office/drawing/2014/main" id="{98C930E1-9121-574A-AF3A-606EC78864A2}"/>
              </a:ext>
            </a:extLst>
          </p:cNvPr>
          <p:cNvSpPr txBox="1"/>
          <p:nvPr/>
        </p:nvSpPr>
        <p:spPr>
          <a:xfrm>
            <a:off x="2489714" y="2795487"/>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Tree>
    <p:extLst>
      <p:ext uri="{BB962C8B-B14F-4D97-AF65-F5344CB8AC3E}">
        <p14:creationId xmlns:p14="http://schemas.microsoft.com/office/powerpoint/2010/main" val="14889275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t>Aan de slag met gfe-inzameling hoogbouw: </a:t>
            </a:r>
            <a:r>
              <a:rPr lang="nl-NL" u="sng" dirty="0"/>
              <a:t>conclusies &amp; aanbevelingen</a:t>
            </a:r>
          </a:p>
        </p:txBody>
      </p:sp>
      <p:sp>
        <p:nvSpPr>
          <p:cNvPr id="3" name="Tijdelijke aanduiding voor inhoud 2">
            <a:extLst>
              <a:ext uri="{FF2B5EF4-FFF2-40B4-BE49-F238E27FC236}">
                <a16:creationId xmlns:a16="http://schemas.microsoft.com/office/drawing/2014/main" id="{F6D5F162-638A-4522-94DB-67A1C8215114}"/>
              </a:ext>
            </a:extLst>
          </p:cNvPr>
          <p:cNvSpPr>
            <a:spLocks noGrp="1"/>
          </p:cNvSpPr>
          <p:nvPr>
            <p:ph idx="1"/>
          </p:nvPr>
        </p:nvSpPr>
        <p:spPr>
          <a:xfrm>
            <a:off x="4000704" y="3858787"/>
            <a:ext cx="3806202" cy="982332"/>
          </a:xfrm>
        </p:spPr>
        <p:txBody>
          <a:bodyPr>
            <a:normAutofit fontScale="55000" lnSpcReduction="20000"/>
          </a:bodyPr>
          <a:lstStyle/>
          <a:p>
            <a:pPr marL="0" indent="0">
              <a:buNone/>
            </a:pPr>
            <a:r>
              <a:rPr lang="nl-NL" sz="4000" b="1" dirty="0"/>
              <a:t>Gijs Langeveld</a:t>
            </a:r>
          </a:p>
          <a:p>
            <a:pPr marL="0" indent="0">
              <a:buNone/>
            </a:pPr>
            <a:r>
              <a:rPr lang="nl-NL" sz="3200" dirty="0"/>
              <a:t>Project coördinator bij </a:t>
            </a:r>
          </a:p>
          <a:p>
            <a:pPr marL="0" indent="0">
              <a:buNone/>
            </a:pPr>
            <a:r>
              <a:rPr lang="nl-NL" sz="3200" dirty="0"/>
              <a:t>Rijkswaterstaat/NVRD</a:t>
            </a:r>
          </a:p>
          <a:p>
            <a:pPr marL="0" indent="0">
              <a:buNone/>
            </a:pPr>
            <a:endParaRPr lang="en-US" sz="2200" dirty="0"/>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150</a:t>
            </a:fld>
            <a:endParaRPr lang="nl-NL" altLang="nl-NL"/>
          </a:p>
        </p:txBody>
      </p:sp>
      <p:pic>
        <p:nvPicPr>
          <p:cNvPr id="6" name="Picture 2" descr="Edit photo">
            <a:extLst>
              <a:ext uri="{FF2B5EF4-FFF2-40B4-BE49-F238E27FC236}">
                <a16:creationId xmlns:a16="http://schemas.microsoft.com/office/drawing/2014/main" id="{C7C7E537-585A-4229-852F-907286385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43" y="2049814"/>
            <a:ext cx="2796911" cy="279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5385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Ga aan de slag met bronscheiding gfe hoogbouw</a:t>
            </a:r>
          </a:p>
        </p:txBody>
      </p:sp>
      <p:sp>
        <p:nvSpPr>
          <p:cNvPr id="3" name="Tijdelijke aanduiding voor inhoud 2"/>
          <p:cNvSpPr>
            <a:spLocks noGrp="1"/>
          </p:cNvSpPr>
          <p:nvPr>
            <p:ph idx="1"/>
          </p:nvPr>
        </p:nvSpPr>
        <p:spPr>
          <a:xfrm>
            <a:off x="472500" y="2061429"/>
            <a:ext cx="4504942" cy="2972700"/>
          </a:xfrm>
        </p:spPr>
        <p:txBody>
          <a:bodyPr>
            <a:normAutofit/>
          </a:bodyPr>
          <a:lstStyle/>
          <a:p>
            <a:pPr marL="457200" indent="-457200">
              <a:buAutoNum type="arabicParenR"/>
            </a:pPr>
            <a:r>
              <a:rPr lang="nl-NL" dirty="0"/>
              <a:t>Invoeren basispakket werkt: 1 op de 5 huishoudens gaat </a:t>
            </a:r>
            <a:r>
              <a:rPr lang="nl-NL" dirty="0" err="1"/>
              <a:t>afvalscheiden</a:t>
            </a:r>
            <a:endParaRPr lang="nl-NL" dirty="0"/>
          </a:p>
          <a:p>
            <a:pPr marL="457200" indent="-457200">
              <a:buAutoNum type="arabicParenR"/>
            </a:pPr>
            <a:r>
              <a:rPr lang="nl-NL" dirty="0"/>
              <a:t>Kwaliteit van gft heeft aandacht nodig, maar voldoende schoon is haalbaar. </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151</a:t>
            </a:fld>
            <a:endParaRPr lang="nl-NL" altLang="nl-NL"/>
          </a:p>
        </p:txBody>
      </p:sp>
      <p:pic>
        <p:nvPicPr>
          <p:cNvPr id="5" name="Afbeelding 4">
            <a:extLst>
              <a:ext uri="{FF2B5EF4-FFF2-40B4-BE49-F238E27FC236}">
                <a16:creationId xmlns:a16="http://schemas.microsoft.com/office/drawing/2014/main" id="{754C6A29-5E70-4B8E-BAD7-17477A99F4D2}"/>
              </a:ext>
            </a:extLst>
          </p:cNvPr>
          <p:cNvPicPr>
            <a:picLocks noChangeAspect="1"/>
          </p:cNvPicPr>
          <p:nvPr/>
        </p:nvPicPr>
        <p:blipFill>
          <a:blip r:embed="rId3"/>
          <a:stretch>
            <a:fillRect/>
          </a:stretch>
        </p:blipFill>
        <p:spPr>
          <a:xfrm>
            <a:off x="5244860" y="1634112"/>
            <a:ext cx="3424840" cy="3209233"/>
          </a:xfrm>
          <a:prstGeom prst="rect">
            <a:avLst/>
          </a:prstGeom>
        </p:spPr>
      </p:pic>
    </p:spTree>
    <p:extLst>
      <p:ext uri="{BB962C8B-B14F-4D97-AF65-F5344CB8AC3E}">
        <p14:creationId xmlns:p14="http://schemas.microsoft.com/office/powerpoint/2010/main" val="28570674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500" y="961463"/>
            <a:ext cx="6264730" cy="801900"/>
          </a:xfrm>
        </p:spPr>
        <p:txBody>
          <a:bodyPr>
            <a:normAutofit fontScale="90000"/>
          </a:bodyPr>
          <a:lstStyle/>
          <a:p>
            <a:r>
              <a:rPr lang="nl-NL" dirty="0"/>
              <a:t>Gebruik gedragsinterventies voor extra impact</a:t>
            </a:r>
          </a:p>
        </p:txBody>
      </p:sp>
      <p:sp>
        <p:nvSpPr>
          <p:cNvPr id="3" name="Tijdelijke aanduiding voor inhoud 2"/>
          <p:cNvSpPr>
            <a:spLocks noGrp="1"/>
          </p:cNvSpPr>
          <p:nvPr>
            <p:ph idx="1"/>
          </p:nvPr>
        </p:nvSpPr>
        <p:spPr>
          <a:xfrm>
            <a:off x="472500" y="2170800"/>
            <a:ext cx="4824119" cy="2972700"/>
          </a:xfrm>
        </p:spPr>
        <p:txBody>
          <a:bodyPr>
            <a:normAutofit/>
          </a:bodyPr>
          <a:lstStyle/>
          <a:p>
            <a:pPr marL="457200" indent="-457200">
              <a:buAutoNum type="arabicParenR"/>
            </a:pPr>
            <a:r>
              <a:rPr lang="nl-NL" dirty="0"/>
              <a:t>Menukaart geeft een beeld van getoetste interventies</a:t>
            </a:r>
          </a:p>
          <a:p>
            <a:pPr marL="457200" indent="-457200">
              <a:buAutoNum type="arabicParenR"/>
            </a:pPr>
            <a:r>
              <a:rPr lang="nl-NL" dirty="0" err="1"/>
              <a:t>Diagonose</a:t>
            </a:r>
            <a:r>
              <a:rPr lang="nl-NL" dirty="0"/>
              <a:t> vooraf nodig</a:t>
            </a:r>
          </a:p>
          <a:p>
            <a:pPr marL="457200" indent="-457200">
              <a:buAutoNum type="arabicParenR"/>
            </a:pPr>
            <a:r>
              <a:rPr lang="nl-NL" dirty="0"/>
              <a:t>Interventies combineren!</a:t>
            </a:r>
          </a:p>
          <a:p>
            <a:pPr marL="457200" indent="-457200">
              <a:buAutoNum type="arabicParenR"/>
            </a:pPr>
            <a:r>
              <a:rPr lang="nl-NL" dirty="0"/>
              <a:t>Langdurig stimuleren…</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152</a:t>
            </a:fld>
            <a:endParaRPr lang="nl-NL" altLang="nl-NL"/>
          </a:p>
        </p:txBody>
      </p:sp>
      <p:pic>
        <p:nvPicPr>
          <p:cNvPr id="5" name="Afbeelding 4">
            <a:extLst>
              <a:ext uri="{FF2B5EF4-FFF2-40B4-BE49-F238E27FC236}">
                <a16:creationId xmlns:a16="http://schemas.microsoft.com/office/drawing/2014/main" id="{CB5FF233-934C-490E-B49C-739FD650A08E}"/>
              </a:ext>
            </a:extLst>
          </p:cNvPr>
          <p:cNvPicPr>
            <a:picLocks noChangeAspect="1"/>
          </p:cNvPicPr>
          <p:nvPr/>
        </p:nvPicPr>
        <p:blipFill>
          <a:blip r:embed="rId3"/>
          <a:stretch>
            <a:fillRect/>
          </a:stretch>
        </p:blipFill>
        <p:spPr>
          <a:xfrm>
            <a:off x="7172794" y="0"/>
            <a:ext cx="1995601" cy="5143500"/>
          </a:xfrm>
          <a:prstGeom prst="rect">
            <a:avLst/>
          </a:prstGeom>
        </p:spPr>
      </p:pic>
    </p:spTree>
    <p:extLst>
      <p:ext uri="{BB962C8B-B14F-4D97-AF65-F5344CB8AC3E}">
        <p14:creationId xmlns:p14="http://schemas.microsoft.com/office/powerpoint/2010/main" val="18012933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500" y="961463"/>
            <a:ext cx="3711311" cy="801900"/>
          </a:xfrm>
        </p:spPr>
        <p:txBody>
          <a:bodyPr>
            <a:normAutofit fontScale="90000"/>
          </a:bodyPr>
          <a:lstStyle/>
          <a:p>
            <a:r>
              <a:rPr lang="nl-NL" dirty="0"/>
              <a:t>Zet in op maximale impact door hoogbouw, inzet andere materiaalstromen en laagbouw</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153</a:t>
            </a:fld>
            <a:endParaRPr lang="nl-NL" altLang="nl-NL"/>
          </a:p>
        </p:txBody>
      </p:sp>
      <p:pic>
        <p:nvPicPr>
          <p:cNvPr id="7" name="Afbeelding 6">
            <a:extLst>
              <a:ext uri="{FF2B5EF4-FFF2-40B4-BE49-F238E27FC236}">
                <a16:creationId xmlns:a16="http://schemas.microsoft.com/office/drawing/2014/main" id="{A777028E-6359-4E2F-A52F-338AB49C7FDE}"/>
              </a:ext>
            </a:extLst>
          </p:cNvPr>
          <p:cNvPicPr>
            <a:picLocks noChangeAspect="1"/>
          </p:cNvPicPr>
          <p:nvPr/>
        </p:nvPicPr>
        <p:blipFill>
          <a:blip r:embed="rId3"/>
          <a:stretch>
            <a:fillRect/>
          </a:stretch>
        </p:blipFill>
        <p:spPr>
          <a:xfrm>
            <a:off x="4572000" y="871268"/>
            <a:ext cx="3963099" cy="3619229"/>
          </a:xfrm>
          <a:prstGeom prst="rect">
            <a:avLst/>
          </a:prstGeom>
        </p:spPr>
      </p:pic>
    </p:spTree>
    <p:extLst>
      <p:ext uri="{BB962C8B-B14F-4D97-AF65-F5344CB8AC3E}">
        <p14:creationId xmlns:p14="http://schemas.microsoft.com/office/powerpoint/2010/main" val="39229571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5825" y="3870444"/>
            <a:ext cx="8583283" cy="801900"/>
          </a:xfrm>
        </p:spPr>
        <p:txBody>
          <a:bodyPr>
            <a:noAutofit/>
          </a:bodyPr>
          <a:lstStyle/>
          <a:p>
            <a:r>
              <a:rPr lang="nl-NL" sz="2800" dirty="0"/>
              <a:t>De impact op het scheidingspercentage voor Nederland, is in ieder geval 1,5% procentpunt stijging. Meer is haalbaar.</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154</a:t>
            </a:fld>
            <a:endParaRPr lang="nl-NL" altLang="nl-NL"/>
          </a:p>
        </p:txBody>
      </p:sp>
      <p:pic>
        <p:nvPicPr>
          <p:cNvPr id="3" name="Afbeelding 2">
            <a:extLst>
              <a:ext uri="{FF2B5EF4-FFF2-40B4-BE49-F238E27FC236}">
                <a16:creationId xmlns:a16="http://schemas.microsoft.com/office/drawing/2014/main" id="{30A70E0A-D68D-4A2B-9217-5228A9DDA7D4}"/>
              </a:ext>
            </a:extLst>
          </p:cNvPr>
          <p:cNvPicPr>
            <a:picLocks noChangeAspect="1"/>
          </p:cNvPicPr>
          <p:nvPr/>
        </p:nvPicPr>
        <p:blipFill>
          <a:blip r:embed="rId3"/>
          <a:stretch>
            <a:fillRect/>
          </a:stretch>
        </p:blipFill>
        <p:spPr>
          <a:xfrm>
            <a:off x="465825" y="0"/>
            <a:ext cx="7917283" cy="3646359"/>
          </a:xfrm>
          <a:prstGeom prst="rect">
            <a:avLst/>
          </a:prstGeom>
        </p:spPr>
      </p:pic>
    </p:spTree>
    <p:extLst>
      <p:ext uri="{BB962C8B-B14F-4D97-AF65-F5344CB8AC3E}">
        <p14:creationId xmlns:p14="http://schemas.microsoft.com/office/powerpoint/2010/main" val="12162832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717" y="3681501"/>
            <a:ext cx="8583283" cy="801900"/>
          </a:xfrm>
        </p:spPr>
        <p:txBody>
          <a:bodyPr>
            <a:normAutofit fontScale="90000"/>
          </a:bodyPr>
          <a:lstStyle/>
          <a:p>
            <a:r>
              <a:rPr lang="nl-NL" dirty="0"/>
              <a:t>De impact op het scheidingspercentage voor een stad als Rotterdam, is in ieder geval 4,7 procentpunt stijging</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155</a:t>
            </a:fld>
            <a:endParaRPr lang="nl-NL" altLang="nl-NL"/>
          </a:p>
        </p:txBody>
      </p:sp>
      <p:pic>
        <p:nvPicPr>
          <p:cNvPr id="7" name="Afbeelding 6">
            <a:extLst>
              <a:ext uri="{FF2B5EF4-FFF2-40B4-BE49-F238E27FC236}">
                <a16:creationId xmlns:a16="http://schemas.microsoft.com/office/drawing/2014/main" id="{27B0E493-114C-4EEB-9088-58A6ED7FADFA}"/>
              </a:ext>
            </a:extLst>
          </p:cNvPr>
          <p:cNvPicPr>
            <a:picLocks noChangeAspect="1"/>
          </p:cNvPicPr>
          <p:nvPr/>
        </p:nvPicPr>
        <p:blipFill>
          <a:blip r:embed="rId3"/>
          <a:stretch>
            <a:fillRect/>
          </a:stretch>
        </p:blipFill>
        <p:spPr>
          <a:xfrm>
            <a:off x="550796" y="0"/>
            <a:ext cx="8118904" cy="3616325"/>
          </a:xfrm>
          <a:prstGeom prst="rect">
            <a:avLst/>
          </a:prstGeom>
        </p:spPr>
      </p:pic>
    </p:spTree>
    <p:extLst>
      <p:ext uri="{BB962C8B-B14F-4D97-AF65-F5344CB8AC3E}">
        <p14:creationId xmlns:p14="http://schemas.microsoft.com/office/powerpoint/2010/main" val="28973617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solidFill>
                  <a:srgbClr val="FF0000"/>
                </a:solidFill>
              </a:rPr>
              <a:t>Hier </a:t>
            </a:r>
            <a:r>
              <a:rPr lang="nl-NL" dirty="0" err="1">
                <a:solidFill>
                  <a:srgbClr val="FF0000"/>
                </a:solidFill>
              </a:rPr>
              <a:t>Mentimetervraag</a:t>
            </a:r>
            <a:r>
              <a:rPr lang="nl-NL" dirty="0">
                <a:solidFill>
                  <a:srgbClr val="FF0000"/>
                </a:solidFill>
              </a:rPr>
              <a:t/>
            </a:r>
            <a:br>
              <a:rPr lang="nl-NL" dirty="0">
                <a:solidFill>
                  <a:srgbClr val="FF0000"/>
                </a:solidFill>
              </a:rPr>
            </a:br>
            <a:endParaRPr lang="nl-NL" dirty="0"/>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156</a:t>
            </a:fld>
            <a:endParaRPr lang="nl-NL" altLang="nl-NL"/>
          </a:p>
        </p:txBody>
      </p:sp>
      <p:sp>
        <p:nvSpPr>
          <p:cNvPr id="5" name="Tijdelijke aanduiding voor inhoud 2">
            <a:extLst>
              <a:ext uri="{FF2B5EF4-FFF2-40B4-BE49-F238E27FC236}">
                <a16:creationId xmlns:a16="http://schemas.microsoft.com/office/drawing/2014/main" id="{49E8B093-EBDE-4695-B668-E84C55C29002}"/>
              </a:ext>
            </a:extLst>
          </p:cNvPr>
          <p:cNvSpPr>
            <a:spLocks noGrp="1"/>
          </p:cNvSpPr>
          <p:nvPr>
            <p:ph idx="1"/>
          </p:nvPr>
        </p:nvSpPr>
        <p:spPr>
          <a:xfrm>
            <a:off x="472500" y="1762124"/>
            <a:ext cx="6721930" cy="2972700"/>
          </a:xfrm>
        </p:spPr>
        <p:txBody>
          <a:bodyPr/>
          <a:lstStyle/>
          <a:p>
            <a:r>
              <a:rPr lang="nl-NL" dirty="0"/>
              <a:t>Als u gfe in uw wijk gaat inzamelen, hoeveel kg/inw/jaar is uw minimaal gewenst resultaat? </a:t>
            </a:r>
          </a:p>
          <a:p>
            <a:r>
              <a:rPr lang="nl-NL" dirty="0"/>
              <a:t>&gt; Cijfer invullen….</a:t>
            </a:r>
          </a:p>
        </p:txBody>
      </p:sp>
    </p:spTree>
    <p:extLst>
      <p:ext uri="{BB962C8B-B14F-4D97-AF65-F5344CB8AC3E}">
        <p14:creationId xmlns:p14="http://schemas.microsoft.com/office/powerpoint/2010/main" val="2006486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157</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A409501A-2443-4474-9A76-7716B84509A0}"/>
              </a:ext>
            </a:extLst>
          </p:cNvPr>
          <p:cNvSpPr>
            <a:spLocks noGrp="1"/>
          </p:cNvSpPr>
          <p:nvPr>
            <p:ph idx="1"/>
          </p:nvPr>
        </p:nvSpPr>
        <p:spPr>
          <a:xfrm>
            <a:off x="3680834" y="3608177"/>
            <a:ext cx="2340404" cy="567009"/>
          </a:xfrm>
        </p:spPr>
        <p:txBody>
          <a:bodyPr>
            <a:normAutofit/>
          </a:bodyPr>
          <a:lstStyle/>
          <a:p>
            <a:pPr marL="0" indent="0">
              <a:buNone/>
            </a:pPr>
            <a:r>
              <a:rPr lang="nl-NL" dirty="0"/>
              <a:t>Vraag 35</a:t>
            </a:r>
          </a:p>
        </p:txBody>
      </p:sp>
    </p:spTree>
    <p:extLst>
      <p:ext uri="{BB962C8B-B14F-4D97-AF65-F5344CB8AC3E}">
        <p14:creationId xmlns:p14="http://schemas.microsoft.com/office/powerpoint/2010/main" val="11810008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70734" y="1527175"/>
            <a:ext cx="3698966" cy="801900"/>
          </a:xfrm>
        </p:spPr>
        <p:txBody>
          <a:bodyPr>
            <a:normAutofit fontScale="90000"/>
          </a:bodyPr>
          <a:lstStyle/>
          <a:p>
            <a:r>
              <a:rPr lang="nl-NL" dirty="0"/>
              <a:t>Blijf van elkaar leren en doe waar nodig aanvullend (praktijk) onderzoek</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158</a:t>
            </a:fld>
            <a:endParaRPr lang="nl-NL" altLang="nl-NL"/>
          </a:p>
        </p:txBody>
      </p:sp>
      <p:pic>
        <p:nvPicPr>
          <p:cNvPr id="8" name="Afbeelding 7">
            <a:extLst>
              <a:ext uri="{FF2B5EF4-FFF2-40B4-BE49-F238E27FC236}">
                <a16:creationId xmlns:a16="http://schemas.microsoft.com/office/drawing/2014/main" id="{0085199B-EDDB-4F8D-852C-563E94947072}"/>
              </a:ext>
            </a:extLst>
          </p:cNvPr>
          <p:cNvPicPr>
            <a:picLocks noChangeAspect="1"/>
          </p:cNvPicPr>
          <p:nvPr/>
        </p:nvPicPr>
        <p:blipFill>
          <a:blip r:embed="rId3"/>
          <a:stretch>
            <a:fillRect/>
          </a:stretch>
        </p:blipFill>
        <p:spPr>
          <a:xfrm>
            <a:off x="0" y="496019"/>
            <a:ext cx="4151462" cy="4151462"/>
          </a:xfrm>
          <a:prstGeom prst="rect">
            <a:avLst/>
          </a:prstGeom>
        </p:spPr>
      </p:pic>
    </p:spTree>
    <p:extLst>
      <p:ext uri="{BB962C8B-B14F-4D97-AF65-F5344CB8AC3E}">
        <p14:creationId xmlns:p14="http://schemas.microsoft.com/office/powerpoint/2010/main" val="40840738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solidFill>
                  <a:srgbClr val="FF0000"/>
                </a:solidFill>
              </a:rPr>
              <a:t>Hier </a:t>
            </a:r>
            <a:r>
              <a:rPr lang="nl-NL" dirty="0" err="1">
                <a:solidFill>
                  <a:srgbClr val="FF0000"/>
                </a:solidFill>
              </a:rPr>
              <a:t>Mentimetervraag</a:t>
            </a:r>
            <a:r>
              <a:rPr lang="nl-NL" dirty="0">
                <a:solidFill>
                  <a:srgbClr val="FF0000"/>
                </a:solidFill>
              </a:rPr>
              <a:t/>
            </a:r>
            <a:br>
              <a:rPr lang="nl-NL" dirty="0">
                <a:solidFill>
                  <a:srgbClr val="FF0000"/>
                </a:solidFill>
              </a:rPr>
            </a:br>
            <a:endParaRPr lang="nl-NL" dirty="0"/>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159</a:t>
            </a:fld>
            <a:endParaRPr lang="nl-NL" altLang="nl-NL"/>
          </a:p>
        </p:txBody>
      </p:sp>
      <p:sp>
        <p:nvSpPr>
          <p:cNvPr id="5" name="Tijdelijke aanduiding voor inhoud 2">
            <a:extLst>
              <a:ext uri="{FF2B5EF4-FFF2-40B4-BE49-F238E27FC236}">
                <a16:creationId xmlns:a16="http://schemas.microsoft.com/office/drawing/2014/main" id="{49E8B093-EBDE-4695-B668-E84C55C29002}"/>
              </a:ext>
            </a:extLst>
          </p:cNvPr>
          <p:cNvSpPr>
            <a:spLocks noGrp="1"/>
          </p:cNvSpPr>
          <p:nvPr>
            <p:ph idx="1"/>
          </p:nvPr>
        </p:nvSpPr>
        <p:spPr>
          <a:xfrm>
            <a:off x="472500" y="1762124"/>
            <a:ext cx="8199900" cy="2972700"/>
          </a:xfrm>
        </p:spPr>
        <p:txBody>
          <a:bodyPr/>
          <a:lstStyle/>
          <a:p>
            <a:r>
              <a:rPr lang="nl-NL" dirty="0"/>
              <a:t>Wat vond u van deze </a:t>
            </a:r>
            <a:r>
              <a:rPr lang="nl-NL" dirty="0" err="1"/>
              <a:t>webinar</a:t>
            </a:r>
            <a:r>
              <a:rPr lang="nl-NL" dirty="0"/>
              <a:t>? </a:t>
            </a:r>
          </a:p>
          <a:p>
            <a:r>
              <a:rPr lang="nl-NL" dirty="0"/>
              <a:t>&gt; inhoud</a:t>
            </a:r>
          </a:p>
          <a:p>
            <a:r>
              <a:rPr lang="nl-NL" dirty="0"/>
              <a:t>&gt; vorm</a:t>
            </a:r>
          </a:p>
          <a:p>
            <a:r>
              <a:rPr lang="nl-NL" dirty="0"/>
              <a:t>&gt; nuttig</a:t>
            </a:r>
          </a:p>
        </p:txBody>
      </p:sp>
    </p:spTree>
    <p:extLst>
      <p:ext uri="{BB962C8B-B14F-4D97-AF65-F5344CB8AC3E}">
        <p14:creationId xmlns:p14="http://schemas.microsoft.com/office/powerpoint/2010/main" val="1490886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6F75293-DE6E-F844-BB23-5480F509800E}"/>
              </a:ext>
            </a:extLst>
          </p:cNvPr>
          <p:cNvSpPr/>
          <p:nvPr/>
        </p:nvSpPr>
        <p:spPr>
          <a:xfrm>
            <a:off x="184278" y="969535"/>
            <a:ext cx="1247271" cy="5201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Weerstand</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reduceren</a:t>
            </a:r>
            <a:endParaRPr lang="en-US" sz="1200" dirty="0">
              <a:solidFill>
                <a:prstClr val="white"/>
              </a:solidFill>
              <a:latin typeface="Trebuchet MS" panose="020B0603020202020204"/>
            </a:endParaRPr>
          </a:p>
        </p:txBody>
      </p:sp>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952734"/>
            <a:ext cx="7886700" cy="3058824"/>
          </a:xfrm>
          <a:prstGeom prst="rect">
            <a:avLst/>
          </a:prstGeom>
          <a:noFill/>
          <a:ln>
            <a:noFill/>
          </a:ln>
        </p:spPr>
      </p:pic>
      <p:sp>
        <p:nvSpPr>
          <p:cNvPr id="13" name="Rectangle 12">
            <a:extLst>
              <a:ext uri="{FF2B5EF4-FFF2-40B4-BE49-F238E27FC236}">
                <a16:creationId xmlns:a16="http://schemas.microsoft.com/office/drawing/2014/main" id="{2F1EB9F0-1EEE-0B4F-93BF-B5D19BBB865C}"/>
              </a:ext>
            </a:extLst>
          </p:cNvPr>
          <p:cNvSpPr/>
          <p:nvPr/>
        </p:nvSpPr>
        <p:spPr>
          <a:xfrm>
            <a:off x="508000" y="2325547"/>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25" name="Group 24">
            <a:extLst>
              <a:ext uri="{FF2B5EF4-FFF2-40B4-BE49-F238E27FC236}">
                <a16:creationId xmlns:a16="http://schemas.microsoft.com/office/drawing/2014/main" id="{94FF90DA-19B3-574A-B803-02167E5669CD}"/>
              </a:ext>
            </a:extLst>
          </p:cNvPr>
          <p:cNvGrpSpPr/>
          <p:nvPr/>
        </p:nvGrpSpPr>
        <p:grpSpPr>
          <a:xfrm>
            <a:off x="1102427" y="1096855"/>
            <a:ext cx="1446062" cy="1122860"/>
            <a:chOff x="1398612" y="641873"/>
            <a:chExt cx="1928082" cy="1646861"/>
          </a:xfrm>
        </p:grpSpPr>
        <p:sp>
          <p:nvSpPr>
            <p:cNvPr id="11" name="Oval 10">
              <a:extLst>
                <a:ext uri="{FF2B5EF4-FFF2-40B4-BE49-F238E27FC236}">
                  <a16:creationId xmlns:a16="http://schemas.microsoft.com/office/drawing/2014/main" id="{3B8A2B00-E88D-384B-9BA6-4B9B65041A4B}"/>
                </a:ext>
              </a:extLst>
            </p:cNvPr>
            <p:cNvSpPr/>
            <p:nvPr/>
          </p:nvSpPr>
          <p:spPr>
            <a:xfrm>
              <a:off x="1398612" y="641873"/>
              <a:ext cx="1928082" cy="938153"/>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Attitude </a:t>
              </a:r>
              <a:r>
                <a:rPr lang="en-US" sz="1200" dirty="0" err="1">
                  <a:solidFill>
                    <a:prstClr val="white"/>
                  </a:solidFill>
                  <a:latin typeface="Trebuchet MS" panose="020B0603020202020204"/>
                </a:rPr>
                <a:t>beinvloeding</a:t>
              </a:r>
              <a:endParaRPr lang="en-US" sz="1200" dirty="0">
                <a:solidFill>
                  <a:prstClr val="white"/>
                </a:solidFill>
                <a:latin typeface="Trebuchet MS" panose="020B0603020202020204"/>
              </a:endParaRPr>
            </a:p>
          </p:txBody>
        </p:sp>
        <p:sp>
          <p:nvSpPr>
            <p:cNvPr id="20" name="Pentagon 19">
              <a:extLst>
                <a:ext uri="{FF2B5EF4-FFF2-40B4-BE49-F238E27FC236}">
                  <a16:creationId xmlns:a16="http://schemas.microsoft.com/office/drawing/2014/main" id="{7A115E5A-9223-894C-9B30-424445E66FAA}"/>
                </a:ext>
              </a:extLst>
            </p:cNvPr>
            <p:cNvSpPr/>
            <p:nvPr/>
          </p:nvSpPr>
          <p:spPr>
            <a:xfrm rot="2883468">
              <a:off x="2583990" y="1815549"/>
              <a:ext cx="845242" cy="10112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4" name="Group 23">
            <a:extLst>
              <a:ext uri="{FF2B5EF4-FFF2-40B4-BE49-F238E27FC236}">
                <a16:creationId xmlns:a16="http://schemas.microsoft.com/office/drawing/2014/main" id="{35CE6F17-603C-0548-9AA0-74532414A809}"/>
              </a:ext>
            </a:extLst>
          </p:cNvPr>
          <p:cNvGrpSpPr/>
          <p:nvPr/>
        </p:nvGrpSpPr>
        <p:grpSpPr>
          <a:xfrm>
            <a:off x="2326349" y="1092349"/>
            <a:ext cx="1188077" cy="814185"/>
            <a:chOff x="2982259" y="670219"/>
            <a:chExt cx="1584103" cy="1194138"/>
          </a:xfrm>
        </p:grpSpPr>
        <p:sp>
          <p:nvSpPr>
            <p:cNvPr id="10" name="Oval 9">
              <a:extLst>
                <a:ext uri="{FF2B5EF4-FFF2-40B4-BE49-F238E27FC236}">
                  <a16:creationId xmlns:a16="http://schemas.microsoft.com/office/drawing/2014/main" id="{29DB9CD5-354E-DE47-9FAE-E6000ADBCCDC}"/>
                </a:ext>
              </a:extLst>
            </p:cNvPr>
            <p:cNvSpPr/>
            <p:nvPr/>
          </p:nvSpPr>
          <p:spPr>
            <a:xfrm>
              <a:off x="2982259" y="670219"/>
              <a:ext cx="1584103" cy="91944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Pers. </a:t>
              </a:r>
              <a:r>
                <a:rPr lang="en-US" sz="1200" dirty="0" err="1">
                  <a:solidFill>
                    <a:prstClr val="white"/>
                  </a:solidFill>
                  <a:latin typeface="Trebuchet MS" panose="020B0603020202020204"/>
                </a:rPr>
                <a:t>doel</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stellen</a:t>
              </a:r>
              <a:endParaRPr lang="en-US" sz="1200" dirty="0">
                <a:solidFill>
                  <a:prstClr val="white"/>
                </a:solidFill>
                <a:latin typeface="Trebuchet MS" panose="020B0603020202020204"/>
              </a:endParaRPr>
            </a:p>
          </p:txBody>
        </p:sp>
        <p:sp>
          <p:nvSpPr>
            <p:cNvPr id="21" name="Pentagon 20">
              <a:extLst>
                <a:ext uri="{FF2B5EF4-FFF2-40B4-BE49-F238E27FC236}">
                  <a16:creationId xmlns:a16="http://schemas.microsoft.com/office/drawing/2014/main" id="{C7126498-B689-684B-BB92-467F32293D2A}"/>
                </a:ext>
              </a:extLst>
            </p:cNvPr>
            <p:cNvSpPr/>
            <p:nvPr/>
          </p:nvSpPr>
          <p:spPr>
            <a:xfrm rot="5400000">
              <a:off x="3584067" y="1667432"/>
              <a:ext cx="309094" cy="84755"/>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p:txBody>
          <a:bodyPr>
            <a:normAutofit/>
          </a:bodyPr>
          <a:lstStyle/>
          <a:p>
            <a:r>
              <a:rPr lang="en-US" dirty="0" err="1"/>
              <a:t>Overzicht</a:t>
            </a:r>
            <a:r>
              <a:rPr lang="en-US" dirty="0"/>
              <a:t> </a:t>
            </a:r>
            <a:r>
              <a:rPr lang="en-US" dirty="0" err="1"/>
              <a:t>interventies</a:t>
            </a:r>
            <a:endParaRPr lang="en-US" dirty="0"/>
          </a:p>
        </p:txBody>
      </p:sp>
      <p:sp>
        <p:nvSpPr>
          <p:cNvPr id="35" name="Content Placeholder 2">
            <a:extLst>
              <a:ext uri="{FF2B5EF4-FFF2-40B4-BE49-F238E27FC236}">
                <a16:creationId xmlns:a16="http://schemas.microsoft.com/office/drawing/2014/main" id="{526CAA84-A0C1-AE40-9DAF-EF1DE257BEB4}"/>
              </a:ext>
            </a:extLst>
          </p:cNvPr>
          <p:cNvSpPr>
            <a:spLocks noGrp="1"/>
          </p:cNvSpPr>
          <p:nvPr>
            <p:ph idx="1"/>
          </p:nvPr>
        </p:nvSpPr>
        <p:spPr>
          <a:xfrm>
            <a:off x="4433584" y="1051992"/>
            <a:ext cx="3815066" cy="2195204"/>
          </a:xfrm>
        </p:spPr>
        <p:txBody>
          <a:bodyPr>
            <a:normAutofit/>
          </a:bodyPr>
          <a:lstStyle/>
          <a:p>
            <a:r>
              <a:rPr lang="en-US" dirty="0" err="1"/>
              <a:t>Interventies</a:t>
            </a:r>
            <a:r>
              <a:rPr lang="en-US" dirty="0"/>
              <a:t> </a:t>
            </a:r>
            <a:r>
              <a:rPr lang="en-US" dirty="0" err="1"/>
              <a:t>gericht</a:t>
            </a:r>
            <a:r>
              <a:rPr lang="en-US" dirty="0"/>
              <a:t> op:</a:t>
            </a:r>
          </a:p>
          <a:p>
            <a:pPr lvl="1"/>
            <a:r>
              <a:rPr lang="en-US" sz="1725" dirty="0" err="1">
                <a:solidFill>
                  <a:schemeClr val="accent4">
                    <a:lumMod val="75000"/>
                  </a:schemeClr>
                </a:solidFill>
              </a:rPr>
              <a:t>Persoonlijke</a:t>
            </a:r>
            <a:r>
              <a:rPr lang="en-US" sz="1725" dirty="0">
                <a:solidFill>
                  <a:schemeClr val="accent4">
                    <a:lumMod val="75000"/>
                  </a:schemeClr>
                </a:solidFill>
              </a:rPr>
              <a:t> </a:t>
            </a:r>
            <a:r>
              <a:rPr lang="en-US" sz="1725" dirty="0" err="1">
                <a:solidFill>
                  <a:schemeClr val="accent4">
                    <a:lumMod val="75000"/>
                  </a:schemeClr>
                </a:solidFill>
              </a:rPr>
              <a:t>motivatie</a:t>
            </a:r>
            <a:endParaRPr lang="en-US" sz="1725" dirty="0">
              <a:solidFill>
                <a:schemeClr val="accent4">
                  <a:lumMod val="75000"/>
                </a:schemeClr>
              </a:solidFill>
            </a:endParaRPr>
          </a:p>
          <a:p>
            <a:pPr lvl="1"/>
            <a:r>
              <a:rPr lang="en-US" sz="1725" dirty="0" err="1">
                <a:solidFill>
                  <a:schemeClr val="accent4">
                    <a:lumMod val="50000"/>
                  </a:schemeClr>
                </a:solidFill>
              </a:rPr>
              <a:t>Extrinsieke</a:t>
            </a:r>
            <a:r>
              <a:rPr lang="en-US" sz="1725" dirty="0">
                <a:solidFill>
                  <a:schemeClr val="accent4">
                    <a:lumMod val="50000"/>
                  </a:schemeClr>
                </a:solidFill>
              </a:rPr>
              <a:t> </a:t>
            </a:r>
            <a:r>
              <a:rPr lang="en-US" sz="1725" dirty="0" err="1">
                <a:solidFill>
                  <a:schemeClr val="accent4">
                    <a:lumMod val="50000"/>
                  </a:schemeClr>
                </a:solidFill>
              </a:rPr>
              <a:t>motivatie</a:t>
            </a:r>
            <a:endParaRPr lang="en-US" sz="1725" dirty="0">
              <a:solidFill>
                <a:schemeClr val="accent4">
                  <a:lumMod val="50000"/>
                </a:schemeClr>
              </a:solidFill>
            </a:endParaRPr>
          </a:p>
          <a:p>
            <a:pPr marL="342900" lvl="1" indent="0">
              <a:buNone/>
            </a:pPr>
            <a:endParaRPr lang="en-US" sz="1725" dirty="0">
              <a:solidFill>
                <a:schemeClr val="accent4"/>
              </a:solidFill>
            </a:endParaRPr>
          </a:p>
        </p:txBody>
      </p:sp>
      <p:sp>
        <p:nvSpPr>
          <p:cNvPr id="32" name="Oval 31">
            <a:extLst>
              <a:ext uri="{FF2B5EF4-FFF2-40B4-BE49-F238E27FC236}">
                <a16:creationId xmlns:a16="http://schemas.microsoft.com/office/drawing/2014/main" id="{6A56953D-0C7F-F544-B900-AD68BD3566B9}"/>
              </a:ext>
            </a:extLst>
          </p:cNvPr>
          <p:cNvSpPr/>
          <p:nvPr/>
        </p:nvSpPr>
        <p:spPr>
          <a:xfrm>
            <a:off x="3444978" y="1179740"/>
            <a:ext cx="1043106" cy="633892"/>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Belonen</a:t>
            </a:r>
            <a:r>
              <a:rPr lang="en-US" sz="1200" dirty="0">
                <a:solidFill>
                  <a:prstClr val="white"/>
                </a:solidFill>
                <a:latin typeface="Trebuchet MS" panose="020B0603020202020204"/>
              </a:rPr>
              <a:t>/</a:t>
            </a:r>
            <a:r>
              <a:rPr lang="en-US" sz="1200" dirty="0" err="1">
                <a:solidFill>
                  <a:prstClr val="white"/>
                </a:solidFill>
                <a:latin typeface="Trebuchet MS" panose="020B0603020202020204"/>
              </a:rPr>
              <a:t>cadeau</a:t>
            </a:r>
            <a:endParaRPr lang="en-US" sz="1200" dirty="0">
              <a:solidFill>
                <a:prstClr val="white"/>
              </a:solidFill>
              <a:latin typeface="Trebuchet MS" panose="020B0603020202020204"/>
            </a:endParaRPr>
          </a:p>
        </p:txBody>
      </p:sp>
      <p:sp>
        <p:nvSpPr>
          <p:cNvPr id="34" name="Pentagon 33">
            <a:extLst>
              <a:ext uri="{FF2B5EF4-FFF2-40B4-BE49-F238E27FC236}">
                <a16:creationId xmlns:a16="http://schemas.microsoft.com/office/drawing/2014/main" id="{C7126498-B689-684B-BB92-467F32293D2A}"/>
              </a:ext>
            </a:extLst>
          </p:cNvPr>
          <p:cNvSpPr/>
          <p:nvPr/>
        </p:nvSpPr>
        <p:spPr>
          <a:xfrm rot="5400000">
            <a:off x="3427409" y="1840282"/>
            <a:ext cx="231821" cy="5778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16" name="TextBox 15">
            <a:extLst>
              <a:ext uri="{FF2B5EF4-FFF2-40B4-BE49-F238E27FC236}">
                <a16:creationId xmlns:a16="http://schemas.microsoft.com/office/drawing/2014/main" id="{98C930E1-9121-574A-AF3A-606EC78864A2}"/>
              </a:ext>
            </a:extLst>
          </p:cNvPr>
          <p:cNvSpPr txBox="1"/>
          <p:nvPr/>
        </p:nvSpPr>
        <p:spPr>
          <a:xfrm>
            <a:off x="2489714" y="2795487"/>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Tree>
    <p:extLst>
      <p:ext uri="{BB962C8B-B14F-4D97-AF65-F5344CB8AC3E}">
        <p14:creationId xmlns:p14="http://schemas.microsoft.com/office/powerpoint/2010/main" val="15473502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160</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C8E7406B-3C74-4531-960A-37D0703A4959}"/>
              </a:ext>
            </a:extLst>
          </p:cNvPr>
          <p:cNvSpPr>
            <a:spLocks noGrp="1"/>
          </p:cNvSpPr>
          <p:nvPr>
            <p:ph idx="1"/>
          </p:nvPr>
        </p:nvSpPr>
        <p:spPr>
          <a:xfrm>
            <a:off x="3680834" y="3608177"/>
            <a:ext cx="2340404" cy="567009"/>
          </a:xfrm>
        </p:spPr>
        <p:txBody>
          <a:bodyPr>
            <a:normAutofit/>
          </a:bodyPr>
          <a:lstStyle/>
          <a:p>
            <a:pPr marL="0" indent="0">
              <a:buNone/>
            </a:pPr>
            <a:r>
              <a:rPr lang="nl-NL" dirty="0"/>
              <a:t>Vraag 36</a:t>
            </a:r>
          </a:p>
        </p:txBody>
      </p:sp>
    </p:spTree>
    <p:extLst>
      <p:ext uri="{BB962C8B-B14F-4D97-AF65-F5344CB8AC3E}">
        <p14:creationId xmlns:p14="http://schemas.microsoft.com/office/powerpoint/2010/main" val="12834249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a:bodyPr>
          <a:lstStyle/>
          <a:p>
            <a:r>
              <a:rPr lang="nl-NL" dirty="0"/>
              <a:t>VANG-HHA en afsluiting</a:t>
            </a:r>
            <a:endParaRPr lang="nl-NL" u="sng" dirty="0"/>
          </a:p>
        </p:txBody>
      </p:sp>
      <p:sp>
        <p:nvSpPr>
          <p:cNvPr id="3" name="Tijdelijke aanduiding voor inhoud 2">
            <a:extLst>
              <a:ext uri="{FF2B5EF4-FFF2-40B4-BE49-F238E27FC236}">
                <a16:creationId xmlns:a16="http://schemas.microsoft.com/office/drawing/2014/main" id="{F6D5F162-638A-4522-94DB-67A1C8215114}"/>
              </a:ext>
            </a:extLst>
          </p:cNvPr>
          <p:cNvSpPr>
            <a:spLocks noGrp="1"/>
          </p:cNvSpPr>
          <p:nvPr>
            <p:ph idx="1"/>
          </p:nvPr>
        </p:nvSpPr>
        <p:spPr>
          <a:xfrm>
            <a:off x="4000704" y="3858787"/>
            <a:ext cx="3806202" cy="982332"/>
          </a:xfrm>
        </p:spPr>
        <p:txBody>
          <a:bodyPr>
            <a:normAutofit fontScale="77500" lnSpcReduction="20000"/>
          </a:bodyPr>
          <a:lstStyle/>
          <a:p>
            <a:pPr marL="0" indent="0">
              <a:buNone/>
            </a:pPr>
            <a:r>
              <a:rPr lang="nl-NL" sz="3200" b="1" dirty="0"/>
              <a:t>Bas Peeters</a:t>
            </a:r>
          </a:p>
          <a:p>
            <a:pPr marL="0" indent="0">
              <a:buNone/>
            </a:pPr>
            <a:r>
              <a:rPr lang="nl-NL" dirty="0"/>
              <a:t>Programma Manager VANG bij </a:t>
            </a:r>
          </a:p>
          <a:p>
            <a:pPr marL="0" indent="0">
              <a:buNone/>
            </a:pPr>
            <a:r>
              <a:rPr lang="nl-NL" dirty="0"/>
              <a:t>NVRD</a:t>
            </a:r>
          </a:p>
          <a:p>
            <a:pPr marL="0" indent="0">
              <a:buNone/>
            </a:pPr>
            <a:endParaRPr lang="en-US" sz="2200" dirty="0"/>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161</a:t>
            </a:fld>
            <a:endParaRPr lang="nl-NL" altLang="nl-NL"/>
          </a:p>
        </p:txBody>
      </p:sp>
      <p:pic>
        <p:nvPicPr>
          <p:cNvPr id="8" name="Afbeelding 7">
            <a:extLst>
              <a:ext uri="{FF2B5EF4-FFF2-40B4-BE49-F238E27FC236}">
                <a16:creationId xmlns:a16="http://schemas.microsoft.com/office/drawing/2014/main" id="{EDBECAD7-EC22-480F-B060-03D2350F2330}"/>
              </a:ext>
            </a:extLst>
          </p:cNvPr>
          <p:cNvPicPr>
            <a:picLocks noChangeAspect="1"/>
          </p:cNvPicPr>
          <p:nvPr/>
        </p:nvPicPr>
        <p:blipFill>
          <a:blip r:embed="rId2"/>
          <a:stretch>
            <a:fillRect/>
          </a:stretch>
        </p:blipFill>
        <p:spPr>
          <a:xfrm>
            <a:off x="472500" y="1914811"/>
            <a:ext cx="2926308" cy="2926308"/>
          </a:xfrm>
          <a:prstGeom prst="rect">
            <a:avLst/>
          </a:prstGeom>
        </p:spPr>
      </p:pic>
    </p:spTree>
    <p:extLst>
      <p:ext uri="{BB962C8B-B14F-4D97-AF65-F5344CB8AC3E}">
        <p14:creationId xmlns:p14="http://schemas.microsoft.com/office/powerpoint/2010/main" val="4408327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lstStyle/>
          <a:p>
            <a:r>
              <a:rPr lang="nl-NL" dirty="0"/>
              <a:t>Dank u voor uw aandacht en input!</a:t>
            </a:r>
          </a:p>
        </p:txBody>
      </p:sp>
      <p:sp>
        <p:nvSpPr>
          <p:cNvPr id="3" name="Tijdelijke aanduiding voor inhoud 2">
            <a:extLst>
              <a:ext uri="{FF2B5EF4-FFF2-40B4-BE49-F238E27FC236}">
                <a16:creationId xmlns:a16="http://schemas.microsoft.com/office/drawing/2014/main" id="{F6D5F162-638A-4522-94DB-67A1C8215114}"/>
              </a:ext>
            </a:extLst>
          </p:cNvPr>
          <p:cNvSpPr>
            <a:spLocks noGrp="1"/>
          </p:cNvSpPr>
          <p:nvPr>
            <p:ph idx="1"/>
          </p:nvPr>
        </p:nvSpPr>
        <p:spPr>
          <a:xfrm>
            <a:off x="273082" y="2359544"/>
            <a:ext cx="4099500" cy="1939866"/>
          </a:xfrm>
        </p:spPr>
        <p:txBody>
          <a:bodyPr>
            <a:normAutofit/>
          </a:bodyPr>
          <a:lstStyle/>
          <a:p>
            <a:pPr marL="0" indent="0">
              <a:buNone/>
            </a:pPr>
            <a:r>
              <a:rPr lang="nl-NL" dirty="0"/>
              <a:t>Rapportage online beschikbaar, zie </a:t>
            </a:r>
            <a:r>
              <a:rPr lang="nl-NL" dirty="0">
                <a:hlinkClick r:id="rId2"/>
              </a:rPr>
              <a:t>https://www.vang-hha.nl/</a:t>
            </a:r>
            <a:endParaRPr lang="nl-NL" dirty="0"/>
          </a:p>
          <a:p>
            <a:pPr marL="0" indent="0">
              <a:buNone/>
            </a:pPr>
            <a:endParaRPr lang="nl-NL" dirty="0"/>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162</a:t>
            </a:fld>
            <a:endParaRPr lang="nl-NL" altLang="nl-NL"/>
          </a:p>
        </p:txBody>
      </p:sp>
      <p:pic>
        <p:nvPicPr>
          <p:cNvPr id="5" name="Afbeelding 4">
            <a:extLst>
              <a:ext uri="{FF2B5EF4-FFF2-40B4-BE49-F238E27FC236}">
                <a16:creationId xmlns:a16="http://schemas.microsoft.com/office/drawing/2014/main" id="{47A02247-F319-46F2-99E5-70F34246A04A}"/>
              </a:ext>
            </a:extLst>
          </p:cNvPr>
          <p:cNvPicPr>
            <a:picLocks noChangeAspect="1"/>
          </p:cNvPicPr>
          <p:nvPr/>
        </p:nvPicPr>
        <p:blipFill>
          <a:blip r:embed="rId3"/>
          <a:stretch>
            <a:fillRect/>
          </a:stretch>
        </p:blipFill>
        <p:spPr>
          <a:xfrm>
            <a:off x="4891177" y="1924131"/>
            <a:ext cx="3979741" cy="2810693"/>
          </a:xfrm>
          <a:prstGeom prst="rect">
            <a:avLst/>
          </a:prstGeom>
        </p:spPr>
      </p:pic>
    </p:spTree>
    <p:extLst>
      <p:ext uri="{BB962C8B-B14F-4D97-AF65-F5344CB8AC3E}">
        <p14:creationId xmlns:p14="http://schemas.microsoft.com/office/powerpoint/2010/main" val="310541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952734"/>
            <a:ext cx="7886700" cy="3058824"/>
          </a:xfrm>
          <a:prstGeom prst="rect">
            <a:avLst/>
          </a:prstGeom>
          <a:noFill/>
          <a:ln>
            <a:noFill/>
          </a:ln>
        </p:spPr>
      </p:pic>
      <p:sp>
        <p:nvSpPr>
          <p:cNvPr id="27" name="Rectangle 26">
            <a:extLst>
              <a:ext uri="{FF2B5EF4-FFF2-40B4-BE49-F238E27FC236}">
                <a16:creationId xmlns:a16="http://schemas.microsoft.com/office/drawing/2014/main" id="{2F1EB9F0-1EEE-0B4F-93BF-B5D19BBB865C}"/>
              </a:ext>
            </a:extLst>
          </p:cNvPr>
          <p:cNvSpPr/>
          <p:nvPr/>
        </p:nvSpPr>
        <p:spPr>
          <a:xfrm>
            <a:off x="508000" y="2325547"/>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33" name="Oval 32">
            <a:extLst>
              <a:ext uri="{FF2B5EF4-FFF2-40B4-BE49-F238E27FC236}">
                <a16:creationId xmlns:a16="http://schemas.microsoft.com/office/drawing/2014/main" id="{E6F75293-DE6E-F844-BB23-5480F509800E}"/>
              </a:ext>
            </a:extLst>
          </p:cNvPr>
          <p:cNvSpPr/>
          <p:nvPr/>
        </p:nvSpPr>
        <p:spPr>
          <a:xfrm>
            <a:off x="184278" y="969535"/>
            <a:ext cx="1247271" cy="5201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Weerstand</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reduceren</a:t>
            </a:r>
            <a:endParaRPr lang="en-US" sz="1200" dirty="0">
              <a:solidFill>
                <a:prstClr val="white"/>
              </a:solidFill>
              <a:latin typeface="Trebuchet MS" panose="020B0603020202020204"/>
            </a:endParaRPr>
          </a:p>
        </p:txBody>
      </p:sp>
      <p:sp>
        <p:nvSpPr>
          <p:cNvPr id="13" name="Rectangle 12">
            <a:extLst>
              <a:ext uri="{FF2B5EF4-FFF2-40B4-BE49-F238E27FC236}">
                <a16:creationId xmlns:a16="http://schemas.microsoft.com/office/drawing/2014/main" id="{2F1EB9F0-1EEE-0B4F-93BF-B5D19BBB865C}"/>
              </a:ext>
            </a:extLst>
          </p:cNvPr>
          <p:cNvSpPr/>
          <p:nvPr/>
        </p:nvSpPr>
        <p:spPr>
          <a:xfrm>
            <a:off x="454962" y="3450757"/>
            <a:ext cx="1416676" cy="68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31" name="Group 30">
            <a:extLst>
              <a:ext uri="{FF2B5EF4-FFF2-40B4-BE49-F238E27FC236}">
                <a16:creationId xmlns:a16="http://schemas.microsoft.com/office/drawing/2014/main" id="{893F1C0C-4CF8-8A44-9EF3-023D7CF3F199}"/>
              </a:ext>
            </a:extLst>
          </p:cNvPr>
          <p:cNvGrpSpPr/>
          <p:nvPr/>
        </p:nvGrpSpPr>
        <p:grpSpPr>
          <a:xfrm>
            <a:off x="607902" y="2387083"/>
            <a:ext cx="1764331" cy="664613"/>
            <a:chOff x="831224" y="2581833"/>
            <a:chExt cx="2352441" cy="974766"/>
          </a:xfrm>
        </p:grpSpPr>
        <p:sp>
          <p:nvSpPr>
            <p:cNvPr id="12" name="Oval 11">
              <a:extLst>
                <a:ext uri="{FF2B5EF4-FFF2-40B4-BE49-F238E27FC236}">
                  <a16:creationId xmlns:a16="http://schemas.microsoft.com/office/drawing/2014/main" id="{BEE5E197-F707-614A-9E1E-85C480638D68}"/>
                </a:ext>
              </a:extLst>
            </p:cNvPr>
            <p:cNvSpPr/>
            <p:nvPr/>
          </p:nvSpPr>
          <p:spPr>
            <a:xfrm>
              <a:off x="831224" y="2581833"/>
              <a:ext cx="1756357" cy="97476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Groepsdoelstellen</a:t>
              </a:r>
              <a:r>
                <a:rPr lang="en-US" sz="1200" dirty="0">
                  <a:solidFill>
                    <a:prstClr val="white"/>
                  </a:solidFill>
                  <a:latin typeface="Trebuchet MS" panose="020B0603020202020204"/>
                </a:rPr>
                <a:t>-fb</a:t>
              </a:r>
            </a:p>
          </p:txBody>
        </p:sp>
        <p:sp>
          <p:nvSpPr>
            <p:cNvPr id="15" name="Pentagon 14">
              <a:extLst>
                <a:ext uri="{FF2B5EF4-FFF2-40B4-BE49-F238E27FC236}">
                  <a16:creationId xmlns:a16="http://schemas.microsoft.com/office/drawing/2014/main" id="{F17AF881-1A9B-DF45-BD19-74E7A6CD2E1B}"/>
                </a:ext>
              </a:extLst>
            </p:cNvPr>
            <p:cNvSpPr/>
            <p:nvPr/>
          </p:nvSpPr>
          <p:spPr>
            <a:xfrm>
              <a:off x="2565479" y="2968037"/>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6" name="Group 25">
            <a:extLst>
              <a:ext uri="{FF2B5EF4-FFF2-40B4-BE49-F238E27FC236}">
                <a16:creationId xmlns:a16="http://schemas.microsoft.com/office/drawing/2014/main" id="{A8E1A7FE-DB27-2A48-AD36-800FE72E768A}"/>
              </a:ext>
            </a:extLst>
          </p:cNvPr>
          <p:cNvGrpSpPr/>
          <p:nvPr/>
        </p:nvGrpSpPr>
        <p:grpSpPr>
          <a:xfrm>
            <a:off x="607901" y="1726838"/>
            <a:ext cx="1660449" cy="704908"/>
            <a:chOff x="889719" y="1613888"/>
            <a:chExt cx="2213932" cy="1033865"/>
          </a:xfrm>
        </p:grpSpPr>
        <p:sp>
          <p:nvSpPr>
            <p:cNvPr id="8" name="Oval 7">
              <a:extLst>
                <a:ext uri="{FF2B5EF4-FFF2-40B4-BE49-F238E27FC236}">
                  <a16:creationId xmlns:a16="http://schemas.microsoft.com/office/drawing/2014/main" id="{019D37D6-CF18-E943-ADCC-AAB18B8229C7}"/>
                </a:ext>
              </a:extLst>
            </p:cNvPr>
            <p:cNvSpPr/>
            <p:nvPr/>
          </p:nvSpPr>
          <p:spPr>
            <a:xfrm>
              <a:off x="889719" y="1613888"/>
              <a:ext cx="1633465" cy="103386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Sociale</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normen</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versterken</a:t>
              </a:r>
              <a:endParaRPr lang="en-US" sz="1200" dirty="0">
                <a:solidFill>
                  <a:prstClr val="white"/>
                </a:solidFill>
                <a:latin typeface="Trebuchet MS" panose="020B0603020202020204"/>
              </a:endParaRPr>
            </a:p>
          </p:txBody>
        </p:sp>
        <p:sp>
          <p:nvSpPr>
            <p:cNvPr id="16" name="Pentagon 15">
              <a:extLst>
                <a:ext uri="{FF2B5EF4-FFF2-40B4-BE49-F238E27FC236}">
                  <a16:creationId xmlns:a16="http://schemas.microsoft.com/office/drawing/2014/main" id="{CD62B4AF-A80D-964B-BE5B-2BCB6EF15C6B}"/>
                </a:ext>
              </a:extLst>
            </p:cNvPr>
            <p:cNvSpPr/>
            <p:nvPr/>
          </p:nvSpPr>
          <p:spPr>
            <a:xfrm rot="1428117">
              <a:off x="2485465" y="2359782"/>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8" name="Group 27">
            <a:extLst>
              <a:ext uri="{FF2B5EF4-FFF2-40B4-BE49-F238E27FC236}">
                <a16:creationId xmlns:a16="http://schemas.microsoft.com/office/drawing/2014/main" id="{831B5CA4-FEAF-F14B-96F0-AEFB79968F7D}"/>
              </a:ext>
            </a:extLst>
          </p:cNvPr>
          <p:cNvGrpSpPr/>
          <p:nvPr/>
        </p:nvGrpSpPr>
        <p:grpSpPr>
          <a:xfrm>
            <a:off x="635263" y="3047171"/>
            <a:ext cx="1631927" cy="633892"/>
            <a:chOff x="926202" y="3379066"/>
            <a:chExt cx="2175902" cy="929708"/>
          </a:xfrm>
        </p:grpSpPr>
        <p:sp>
          <p:nvSpPr>
            <p:cNvPr id="9" name="Oval 8">
              <a:extLst>
                <a:ext uri="{FF2B5EF4-FFF2-40B4-BE49-F238E27FC236}">
                  <a16:creationId xmlns:a16="http://schemas.microsoft.com/office/drawing/2014/main" id="{771FF89D-3B48-7A48-8C02-35064709C306}"/>
                </a:ext>
              </a:extLst>
            </p:cNvPr>
            <p:cNvSpPr/>
            <p:nvPr/>
          </p:nvSpPr>
          <p:spPr>
            <a:xfrm>
              <a:off x="926202" y="3379066"/>
              <a:ext cx="1584103" cy="9297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Social modeling</a:t>
              </a:r>
            </a:p>
          </p:txBody>
        </p:sp>
        <p:sp>
          <p:nvSpPr>
            <p:cNvPr id="17" name="Pentagon 16">
              <a:extLst>
                <a:ext uri="{FF2B5EF4-FFF2-40B4-BE49-F238E27FC236}">
                  <a16:creationId xmlns:a16="http://schemas.microsoft.com/office/drawing/2014/main" id="{D61F1779-53C5-6446-A176-FA6A4481D652}"/>
                </a:ext>
              </a:extLst>
            </p:cNvPr>
            <p:cNvSpPr/>
            <p:nvPr/>
          </p:nvSpPr>
          <p:spPr>
            <a:xfrm rot="20245542">
              <a:off x="2483918" y="3527828"/>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5" name="Group 24">
            <a:extLst>
              <a:ext uri="{FF2B5EF4-FFF2-40B4-BE49-F238E27FC236}">
                <a16:creationId xmlns:a16="http://schemas.microsoft.com/office/drawing/2014/main" id="{94FF90DA-19B3-574A-B803-02167E5669CD}"/>
              </a:ext>
            </a:extLst>
          </p:cNvPr>
          <p:cNvGrpSpPr/>
          <p:nvPr/>
        </p:nvGrpSpPr>
        <p:grpSpPr>
          <a:xfrm>
            <a:off x="1102427" y="1096855"/>
            <a:ext cx="1446062" cy="1122860"/>
            <a:chOff x="1398612" y="641873"/>
            <a:chExt cx="1928082" cy="1646861"/>
          </a:xfrm>
        </p:grpSpPr>
        <p:sp>
          <p:nvSpPr>
            <p:cNvPr id="11" name="Oval 10">
              <a:extLst>
                <a:ext uri="{FF2B5EF4-FFF2-40B4-BE49-F238E27FC236}">
                  <a16:creationId xmlns:a16="http://schemas.microsoft.com/office/drawing/2014/main" id="{3B8A2B00-E88D-384B-9BA6-4B9B65041A4B}"/>
                </a:ext>
              </a:extLst>
            </p:cNvPr>
            <p:cNvSpPr/>
            <p:nvPr/>
          </p:nvSpPr>
          <p:spPr>
            <a:xfrm>
              <a:off x="1398612" y="641873"/>
              <a:ext cx="1928082" cy="938153"/>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Attitude </a:t>
              </a:r>
              <a:r>
                <a:rPr lang="en-US" sz="1200" dirty="0" err="1">
                  <a:solidFill>
                    <a:prstClr val="white"/>
                  </a:solidFill>
                  <a:latin typeface="Trebuchet MS" panose="020B0603020202020204"/>
                </a:rPr>
                <a:t>beinvloeding</a:t>
              </a:r>
              <a:endParaRPr lang="en-US" sz="1200" dirty="0">
                <a:solidFill>
                  <a:prstClr val="white"/>
                </a:solidFill>
                <a:latin typeface="Trebuchet MS" panose="020B0603020202020204"/>
              </a:endParaRPr>
            </a:p>
          </p:txBody>
        </p:sp>
        <p:sp>
          <p:nvSpPr>
            <p:cNvPr id="20" name="Pentagon 19">
              <a:extLst>
                <a:ext uri="{FF2B5EF4-FFF2-40B4-BE49-F238E27FC236}">
                  <a16:creationId xmlns:a16="http://schemas.microsoft.com/office/drawing/2014/main" id="{7A115E5A-9223-894C-9B30-424445E66FAA}"/>
                </a:ext>
              </a:extLst>
            </p:cNvPr>
            <p:cNvSpPr/>
            <p:nvPr/>
          </p:nvSpPr>
          <p:spPr>
            <a:xfrm rot="2883468">
              <a:off x="2583990" y="1815549"/>
              <a:ext cx="845242" cy="10112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4" name="Group 23">
            <a:extLst>
              <a:ext uri="{FF2B5EF4-FFF2-40B4-BE49-F238E27FC236}">
                <a16:creationId xmlns:a16="http://schemas.microsoft.com/office/drawing/2014/main" id="{35CE6F17-603C-0548-9AA0-74532414A809}"/>
              </a:ext>
            </a:extLst>
          </p:cNvPr>
          <p:cNvGrpSpPr/>
          <p:nvPr/>
        </p:nvGrpSpPr>
        <p:grpSpPr>
          <a:xfrm>
            <a:off x="2326349" y="1092349"/>
            <a:ext cx="1188077" cy="814185"/>
            <a:chOff x="2982259" y="670219"/>
            <a:chExt cx="1584103" cy="1194138"/>
          </a:xfrm>
        </p:grpSpPr>
        <p:sp>
          <p:nvSpPr>
            <p:cNvPr id="10" name="Oval 9">
              <a:extLst>
                <a:ext uri="{FF2B5EF4-FFF2-40B4-BE49-F238E27FC236}">
                  <a16:creationId xmlns:a16="http://schemas.microsoft.com/office/drawing/2014/main" id="{29DB9CD5-354E-DE47-9FAE-E6000ADBCCDC}"/>
                </a:ext>
              </a:extLst>
            </p:cNvPr>
            <p:cNvSpPr/>
            <p:nvPr/>
          </p:nvSpPr>
          <p:spPr>
            <a:xfrm>
              <a:off x="2982259" y="670219"/>
              <a:ext cx="1584103" cy="91944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Pers. </a:t>
              </a:r>
              <a:r>
                <a:rPr lang="en-US" sz="1200" dirty="0" err="1">
                  <a:solidFill>
                    <a:prstClr val="white"/>
                  </a:solidFill>
                  <a:latin typeface="Trebuchet MS" panose="020B0603020202020204"/>
                </a:rPr>
                <a:t>doel</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stellen</a:t>
              </a:r>
              <a:endParaRPr lang="en-US" sz="1200" dirty="0">
                <a:solidFill>
                  <a:prstClr val="white"/>
                </a:solidFill>
                <a:latin typeface="Trebuchet MS" panose="020B0603020202020204"/>
              </a:endParaRPr>
            </a:p>
          </p:txBody>
        </p:sp>
        <p:sp>
          <p:nvSpPr>
            <p:cNvPr id="21" name="Pentagon 20">
              <a:extLst>
                <a:ext uri="{FF2B5EF4-FFF2-40B4-BE49-F238E27FC236}">
                  <a16:creationId xmlns:a16="http://schemas.microsoft.com/office/drawing/2014/main" id="{C7126498-B689-684B-BB92-467F32293D2A}"/>
                </a:ext>
              </a:extLst>
            </p:cNvPr>
            <p:cNvSpPr/>
            <p:nvPr/>
          </p:nvSpPr>
          <p:spPr>
            <a:xfrm rot="5400000">
              <a:off x="3584067" y="1667432"/>
              <a:ext cx="309094" cy="84755"/>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p:txBody>
          <a:bodyPr>
            <a:normAutofit/>
          </a:bodyPr>
          <a:lstStyle/>
          <a:p>
            <a:r>
              <a:rPr lang="en-US" dirty="0" err="1"/>
              <a:t>Overzicht</a:t>
            </a:r>
            <a:r>
              <a:rPr lang="en-US" dirty="0"/>
              <a:t> </a:t>
            </a:r>
            <a:r>
              <a:rPr lang="en-US" dirty="0" err="1"/>
              <a:t>interventies</a:t>
            </a:r>
            <a:endParaRPr lang="en-US" dirty="0"/>
          </a:p>
        </p:txBody>
      </p:sp>
      <p:sp>
        <p:nvSpPr>
          <p:cNvPr id="35" name="Content Placeholder 2">
            <a:extLst>
              <a:ext uri="{FF2B5EF4-FFF2-40B4-BE49-F238E27FC236}">
                <a16:creationId xmlns:a16="http://schemas.microsoft.com/office/drawing/2014/main" id="{526CAA84-A0C1-AE40-9DAF-EF1DE257BEB4}"/>
              </a:ext>
            </a:extLst>
          </p:cNvPr>
          <p:cNvSpPr>
            <a:spLocks noGrp="1"/>
          </p:cNvSpPr>
          <p:nvPr>
            <p:ph idx="1"/>
          </p:nvPr>
        </p:nvSpPr>
        <p:spPr>
          <a:xfrm>
            <a:off x="4433584" y="1051992"/>
            <a:ext cx="3815066" cy="2195204"/>
          </a:xfrm>
        </p:spPr>
        <p:txBody>
          <a:bodyPr>
            <a:normAutofit/>
          </a:bodyPr>
          <a:lstStyle/>
          <a:p>
            <a:r>
              <a:rPr lang="en-US" dirty="0" err="1"/>
              <a:t>Interventies</a:t>
            </a:r>
            <a:r>
              <a:rPr lang="en-US" dirty="0"/>
              <a:t> </a:t>
            </a:r>
            <a:r>
              <a:rPr lang="en-US" dirty="0" err="1"/>
              <a:t>gericht</a:t>
            </a:r>
            <a:r>
              <a:rPr lang="en-US" dirty="0"/>
              <a:t> op:</a:t>
            </a:r>
          </a:p>
          <a:p>
            <a:pPr lvl="1"/>
            <a:r>
              <a:rPr lang="en-US" sz="1725" dirty="0" err="1">
                <a:solidFill>
                  <a:schemeClr val="accent4">
                    <a:lumMod val="75000"/>
                  </a:schemeClr>
                </a:solidFill>
              </a:rPr>
              <a:t>Persoonlijke</a:t>
            </a:r>
            <a:r>
              <a:rPr lang="en-US" sz="1725" dirty="0">
                <a:solidFill>
                  <a:schemeClr val="accent4">
                    <a:lumMod val="75000"/>
                  </a:schemeClr>
                </a:solidFill>
              </a:rPr>
              <a:t> </a:t>
            </a:r>
            <a:r>
              <a:rPr lang="en-US" sz="1725" dirty="0" err="1">
                <a:solidFill>
                  <a:schemeClr val="accent4">
                    <a:lumMod val="75000"/>
                  </a:schemeClr>
                </a:solidFill>
              </a:rPr>
              <a:t>motivatie</a:t>
            </a:r>
            <a:endParaRPr lang="en-US" sz="1725" dirty="0">
              <a:solidFill>
                <a:schemeClr val="accent4">
                  <a:lumMod val="75000"/>
                </a:schemeClr>
              </a:solidFill>
            </a:endParaRPr>
          </a:p>
          <a:p>
            <a:pPr lvl="1"/>
            <a:r>
              <a:rPr lang="en-US" sz="1725" dirty="0" err="1">
                <a:solidFill>
                  <a:schemeClr val="accent4">
                    <a:lumMod val="50000"/>
                  </a:schemeClr>
                </a:solidFill>
              </a:rPr>
              <a:t>Extrinsieke</a:t>
            </a:r>
            <a:r>
              <a:rPr lang="en-US" sz="1725" dirty="0">
                <a:solidFill>
                  <a:schemeClr val="accent4">
                    <a:lumMod val="50000"/>
                  </a:schemeClr>
                </a:solidFill>
              </a:rPr>
              <a:t> </a:t>
            </a:r>
            <a:r>
              <a:rPr lang="en-US" sz="1725" dirty="0" err="1">
                <a:solidFill>
                  <a:schemeClr val="accent4">
                    <a:lumMod val="50000"/>
                  </a:schemeClr>
                </a:solidFill>
              </a:rPr>
              <a:t>motivatie</a:t>
            </a:r>
            <a:endParaRPr lang="en-US" sz="1725" dirty="0">
              <a:solidFill>
                <a:schemeClr val="accent4">
                  <a:lumMod val="50000"/>
                </a:schemeClr>
              </a:solidFill>
            </a:endParaRPr>
          </a:p>
          <a:p>
            <a:pPr lvl="1"/>
            <a:r>
              <a:rPr lang="en-US" sz="1725" dirty="0" err="1">
                <a:solidFill>
                  <a:schemeClr val="accent4"/>
                </a:solidFill>
              </a:rPr>
              <a:t>Sociale</a:t>
            </a:r>
            <a:r>
              <a:rPr lang="en-US" sz="1725" dirty="0">
                <a:solidFill>
                  <a:schemeClr val="accent4"/>
                </a:solidFill>
              </a:rPr>
              <a:t> </a:t>
            </a:r>
            <a:r>
              <a:rPr lang="en-US" sz="1725" dirty="0" err="1">
                <a:solidFill>
                  <a:schemeClr val="accent4"/>
                </a:solidFill>
              </a:rPr>
              <a:t>motivatie</a:t>
            </a:r>
            <a:endParaRPr lang="en-US" sz="1725" dirty="0">
              <a:solidFill>
                <a:schemeClr val="accent4"/>
              </a:solidFill>
            </a:endParaRPr>
          </a:p>
          <a:p>
            <a:pPr marL="342900" lvl="1" indent="0">
              <a:buNone/>
            </a:pPr>
            <a:endParaRPr lang="en-US" sz="1725" dirty="0">
              <a:solidFill>
                <a:schemeClr val="accent4"/>
              </a:solidFill>
            </a:endParaRPr>
          </a:p>
        </p:txBody>
      </p:sp>
      <p:sp>
        <p:nvSpPr>
          <p:cNvPr id="32" name="Oval 31">
            <a:extLst>
              <a:ext uri="{FF2B5EF4-FFF2-40B4-BE49-F238E27FC236}">
                <a16:creationId xmlns:a16="http://schemas.microsoft.com/office/drawing/2014/main" id="{6A56953D-0C7F-F544-B900-AD68BD3566B9}"/>
              </a:ext>
            </a:extLst>
          </p:cNvPr>
          <p:cNvSpPr/>
          <p:nvPr/>
        </p:nvSpPr>
        <p:spPr>
          <a:xfrm>
            <a:off x="3444978" y="1179740"/>
            <a:ext cx="1043106" cy="633892"/>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Belonen</a:t>
            </a:r>
            <a:r>
              <a:rPr lang="en-US" sz="1200" dirty="0">
                <a:solidFill>
                  <a:prstClr val="white"/>
                </a:solidFill>
                <a:latin typeface="Trebuchet MS" panose="020B0603020202020204"/>
              </a:rPr>
              <a:t>/</a:t>
            </a:r>
            <a:r>
              <a:rPr lang="en-US" sz="1200" dirty="0" err="1">
                <a:solidFill>
                  <a:prstClr val="white"/>
                </a:solidFill>
                <a:latin typeface="Trebuchet MS" panose="020B0603020202020204"/>
              </a:rPr>
              <a:t>cadeau</a:t>
            </a:r>
            <a:endParaRPr lang="en-US" sz="1200" dirty="0">
              <a:solidFill>
                <a:prstClr val="white"/>
              </a:solidFill>
              <a:latin typeface="Trebuchet MS" panose="020B0603020202020204"/>
            </a:endParaRPr>
          </a:p>
        </p:txBody>
      </p:sp>
      <p:sp>
        <p:nvSpPr>
          <p:cNvPr id="34" name="Pentagon 33">
            <a:extLst>
              <a:ext uri="{FF2B5EF4-FFF2-40B4-BE49-F238E27FC236}">
                <a16:creationId xmlns:a16="http://schemas.microsoft.com/office/drawing/2014/main" id="{C7126498-B689-684B-BB92-467F32293D2A}"/>
              </a:ext>
            </a:extLst>
          </p:cNvPr>
          <p:cNvSpPr/>
          <p:nvPr/>
        </p:nvSpPr>
        <p:spPr>
          <a:xfrm rot="5400000">
            <a:off x="3427409" y="1840282"/>
            <a:ext cx="231821" cy="5778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29" name="TextBox 28">
            <a:extLst>
              <a:ext uri="{FF2B5EF4-FFF2-40B4-BE49-F238E27FC236}">
                <a16:creationId xmlns:a16="http://schemas.microsoft.com/office/drawing/2014/main" id="{98C930E1-9121-574A-AF3A-606EC78864A2}"/>
              </a:ext>
            </a:extLst>
          </p:cNvPr>
          <p:cNvSpPr txBox="1"/>
          <p:nvPr/>
        </p:nvSpPr>
        <p:spPr>
          <a:xfrm>
            <a:off x="2489714" y="2795487"/>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
        <p:nvSpPr>
          <p:cNvPr id="37" name="Pentagon 36">
            <a:extLst>
              <a:ext uri="{FF2B5EF4-FFF2-40B4-BE49-F238E27FC236}">
                <a16:creationId xmlns:a16="http://schemas.microsoft.com/office/drawing/2014/main" id="{CD62B4AF-A80D-964B-BE5B-2BCB6EF15C6B}"/>
              </a:ext>
            </a:extLst>
          </p:cNvPr>
          <p:cNvSpPr/>
          <p:nvPr/>
        </p:nvSpPr>
        <p:spPr>
          <a:xfrm rot="1428117">
            <a:off x="1850659" y="3460858"/>
            <a:ext cx="637544" cy="73262"/>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Tree>
    <p:extLst>
      <p:ext uri="{BB962C8B-B14F-4D97-AF65-F5344CB8AC3E}">
        <p14:creationId xmlns:p14="http://schemas.microsoft.com/office/powerpoint/2010/main" val="1440180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952734"/>
            <a:ext cx="7886700" cy="3058824"/>
          </a:xfrm>
          <a:prstGeom prst="rect">
            <a:avLst/>
          </a:prstGeom>
          <a:noFill/>
          <a:ln>
            <a:noFill/>
          </a:ln>
        </p:spPr>
      </p:pic>
      <p:sp>
        <p:nvSpPr>
          <p:cNvPr id="36" name="Rectangle 35">
            <a:extLst>
              <a:ext uri="{FF2B5EF4-FFF2-40B4-BE49-F238E27FC236}">
                <a16:creationId xmlns:a16="http://schemas.microsoft.com/office/drawing/2014/main" id="{2F1EB9F0-1EEE-0B4F-93BF-B5D19BBB865C}"/>
              </a:ext>
            </a:extLst>
          </p:cNvPr>
          <p:cNvSpPr/>
          <p:nvPr/>
        </p:nvSpPr>
        <p:spPr>
          <a:xfrm>
            <a:off x="508000" y="2325547"/>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33" name="Oval 32">
            <a:extLst>
              <a:ext uri="{FF2B5EF4-FFF2-40B4-BE49-F238E27FC236}">
                <a16:creationId xmlns:a16="http://schemas.microsoft.com/office/drawing/2014/main" id="{E6F75293-DE6E-F844-BB23-5480F509800E}"/>
              </a:ext>
            </a:extLst>
          </p:cNvPr>
          <p:cNvSpPr/>
          <p:nvPr/>
        </p:nvSpPr>
        <p:spPr>
          <a:xfrm>
            <a:off x="184278" y="969535"/>
            <a:ext cx="1247271" cy="5201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Weerstand</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reduceren</a:t>
            </a:r>
            <a:endParaRPr lang="en-US" sz="1200" dirty="0">
              <a:solidFill>
                <a:prstClr val="white"/>
              </a:solidFill>
              <a:latin typeface="Trebuchet MS" panose="020B0603020202020204"/>
            </a:endParaRPr>
          </a:p>
        </p:txBody>
      </p:sp>
      <p:sp>
        <p:nvSpPr>
          <p:cNvPr id="13" name="Rectangle 12">
            <a:extLst>
              <a:ext uri="{FF2B5EF4-FFF2-40B4-BE49-F238E27FC236}">
                <a16:creationId xmlns:a16="http://schemas.microsoft.com/office/drawing/2014/main" id="{2F1EB9F0-1EEE-0B4F-93BF-B5D19BBB865C}"/>
              </a:ext>
            </a:extLst>
          </p:cNvPr>
          <p:cNvSpPr/>
          <p:nvPr/>
        </p:nvSpPr>
        <p:spPr>
          <a:xfrm>
            <a:off x="454962" y="3298357"/>
            <a:ext cx="1416676" cy="68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31" name="Group 30">
            <a:extLst>
              <a:ext uri="{FF2B5EF4-FFF2-40B4-BE49-F238E27FC236}">
                <a16:creationId xmlns:a16="http://schemas.microsoft.com/office/drawing/2014/main" id="{893F1C0C-4CF8-8A44-9EF3-023D7CF3F199}"/>
              </a:ext>
            </a:extLst>
          </p:cNvPr>
          <p:cNvGrpSpPr/>
          <p:nvPr/>
        </p:nvGrpSpPr>
        <p:grpSpPr>
          <a:xfrm>
            <a:off x="607902" y="2387083"/>
            <a:ext cx="1764331" cy="664613"/>
            <a:chOff x="831224" y="2581833"/>
            <a:chExt cx="2352441" cy="974766"/>
          </a:xfrm>
        </p:grpSpPr>
        <p:sp>
          <p:nvSpPr>
            <p:cNvPr id="12" name="Oval 11">
              <a:extLst>
                <a:ext uri="{FF2B5EF4-FFF2-40B4-BE49-F238E27FC236}">
                  <a16:creationId xmlns:a16="http://schemas.microsoft.com/office/drawing/2014/main" id="{BEE5E197-F707-614A-9E1E-85C480638D68}"/>
                </a:ext>
              </a:extLst>
            </p:cNvPr>
            <p:cNvSpPr/>
            <p:nvPr/>
          </p:nvSpPr>
          <p:spPr>
            <a:xfrm>
              <a:off x="831224" y="2581833"/>
              <a:ext cx="1756357" cy="97476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Groepsdoelstellen</a:t>
              </a:r>
              <a:r>
                <a:rPr lang="en-US" sz="1200" dirty="0">
                  <a:solidFill>
                    <a:prstClr val="white"/>
                  </a:solidFill>
                  <a:latin typeface="Trebuchet MS" panose="020B0603020202020204"/>
                </a:rPr>
                <a:t>-fb</a:t>
              </a:r>
            </a:p>
          </p:txBody>
        </p:sp>
        <p:sp>
          <p:nvSpPr>
            <p:cNvPr id="15" name="Pentagon 14">
              <a:extLst>
                <a:ext uri="{FF2B5EF4-FFF2-40B4-BE49-F238E27FC236}">
                  <a16:creationId xmlns:a16="http://schemas.microsoft.com/office/drawing/2014/main" id="{F17AF881-1A9B-DF45-BD19-74E7A6CD2E1B}"/>
                </a:ext>
              </a:extLst>
            </p:cNvPr>
            <p:cNvSpPr/>
            <p:nvPr/>
          </p:nvSpPr>
          <p:spPr>
            <a:xfrm>
              <a:off x="2565479" y="2968037"/>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6" name="Group 25">
            <a:extLst>
              <a:ext uri="{FF2B5EF4-FFF2-40B4-BE49-F238E27FC236}">
                <a16:creationId xmlns:a16="http://schemas.microsoft.com/office/drawing/2014/main" id="{A8E1A7FE-DB27-2A48-AD36-800FE72E768A}"/>
              </a:ext>
            </a:extLst>
          </p:cNvPr>
          <p:cNvGrpSpPr/>
          <p:nvPr/>
        </p:nvGrpSpPr>
        <p:grpSpPr>
          <a:xfrm>
            <a:off x="607901" y="1726838"/>
            <a:ext cx="1660449" cy="704908"/>
            <a:chOff x="889719" y="1613888"/>
            <a:chExt cx="2213932" cy="1033865"/>
          </a:xfrm>
        </p:grpSpPr>
        <p:sp>
          <p:nvSpPr>
            <p:cNvPr id="8" name="Oval 7">
              <a:extLst>
                <a:ext uri="{FF2B5EF4-FFF2-40B4-BE49-F238E27FC236}">
                  <a16:creationId xmlns:a16="http://schemas.microsoft.com/office/drawing/2014/main" id="{019D37D6-CF18-E943-ADCC-AAB18B8229C7}"/>
                </a:ext>
              </a:extLst>
            </p:cNvPr>
            <p:cNvSpPr/>
            <p:nvPr/>
          </p:nvSpPr>
          <p:spPr>
            <a:xfrm>
              <a:off x="889719" y="1613888"/>
              <a:ext cx="1633465" cy="103386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Sociale</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normen</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versterken</a:t>
              </a:r>
              <a:endParaRPr lang="en-US" sz="1200" dirty="0">
                <a:solidFill>
                  <a:prstClr val="white"/>
                </a:solidFill>
                <a:latin typeface="Trebuchet MS" panose="020B0603020202020204"/>
              </a:endParaRPr>
            </a:p>
          </p:txBody>
        </p:sp>
        <p:sp>
          <p:nvSpPr>
            <p:cNvPr id="16" name="Pentagon 15">
              <a:extLst>
                <a:ext uri="{FF2B5EF4-FFF2-40B4-BE49-F238E27FC236}">
                  <a16:creationId xmlns:a16="http://schemas.microsoft.com/office/drawing/2014/main" id="{CD62B4AF-A80D-964B-BE5B-2BCB6EF15C6B}"/>
                </a:ext>
              </a:extLst>
            </p:cNvPr>
            <p:cNvSpPr/>
            <p:nvPr/>
          </p:nvSpPr>
          <p:spPr>
            <a:xfrm rot="1428117">
              <a:off x="2485465" y="2359782"/>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8" name="Group 27">
            <a:extLst>
              <a:ext uri="{FF2B5EF4-FFF2-40B4-BE49-F238E27FC236}">
                <a16:creationId xmlns:a16="http://schemas.microsoft.com/office/drawing/2014/main" id="{831B5CA4-FEAF-F14B-96F0-AEFB79968F7D}"/>
              </a:ext>
            </a:extLst>
          </p:cNvPr>
          <p:cNvGrpSpPr/>
          <p:nvPr/>
        </p:nvGrpSpPr>
        <p:grpSpPr>
          <a:xfrm>
            <a:off x="635263" y="3047171"/>
            <a:ext cx="1631927" cy="633892"/>
            <a:chOff x="926202" y="3379066"/>
            <a:chExt cx="2175902" cy="929708"/>
          </a:xfrm>
        </p:grpSpPr>
        <p:sp>
          <p:nvSpPr>
            <p:cNvPr id="9" name="Oval 8">
              <a:extLst>
                <a:ext uri="{FF2B5EF4-FFF2-40B4-BE49-F238E27FC236}">
                  <a16:creationId xmlns:a16="http://schemas.microsoft.com/office/drawing/2014/main" id="{771FF89D-3B48-7A48-8C02-35064709C306}"/>
                </a:ext>
              </a:extLst>
            </p:cNvPr>
            <p:cNvSpPr/>
            <p:nvPr/>
          </p:nvSpPr>
          <p:spPr>
            <a:xfrm>
              <a:off x="926202" y="3379066"/>
              <a:ext cx="1584103" cy="9297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Social modeling</a:t>
              </a:r>
            </a:p>
          </p:txBody>
        </p:sp>
        <p:sp>
          <p:nvSpPr>
            <p:cNvPr id="17" name="Pentagon 16">
              <a:extLst>
                <a:ext uri="{FF2B5EF4-FFF2-40B4-BE49-F238E27FC236}">
                  <a16:creationId xmlns:a16="http://schemas.microsoft.com/office/drawing/2014/main" id="{D61F1779-53C5-6446-A176-FA6A4481D652}"/>
                </a:ext>
              </a:extLst>
            </p:cNvPr>
            <p:cNvSpPr/>
            <p:nvPr/>
          </p:nvSpPr>
          <p:spPr>
            <a:xfrm rot="20245542">
              <a:off x="2483918" y="3527828"/>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30" name="Group 29">
            <a:extLst>
              <a:ext uri="{FF2B5EF4-FFF2-40B4-BE49-F238E27FC236}">
                <a16:creationId xmlns:a16="http://schemas.microsoft.com/office/drawing/2014/main" id="{344E6FDF-7A6C-E54C-881B-51F86B24CF74}"/>
              </a:ext>
            </a:extLst>
          </p:cNvPr>
          <p:cNvGrpSpPr/>
          <p:nvPr/>
        </p:nvGrpSpPr>
        <p:grpSpPr>
          <a:xfrm>
            <a:off x="635263" y="3833451"/>
            <a:ext cx="1890024" cy="633892"/>
            <a:chOff x="926201" y="4427439"/>
            <a:chExt cx="2520032" cy="929708"/>
          </a:xfrm>
        </p:grpSpPr>
        <p:sp>
          <p:nvSpPr>
            <p:cNvPr id="6" name="Oval 5">
              <a:extLst>
                <a:ext uri="{FF2B5EF4-FFF2-40B4-BE49-F238E27FC236}">
                  <a16:creationId xmlns:a16="http://schemas.microsoft.com/office/drawing/2014/main" id="{5828366A-1F31-8742-B1CC-98D0E1B79116}"/>
                </a:ext>
              </a:extLst>
            </p:cNvPr>
            <p:cNvSpPr/>
            <p:nvPr/>
          </p:nvSpPr>
          <p:spPr>
            <a:xfrm>
              <a:off x="926201" y="4427439"/>
              <a:ext cx="1648500" cy="9297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Afstand</a:t>
              </a:r>
              <a:r>
                <a:rPr lang="en-US" sz="1200" dirty="0">
                  <a:solidFill>
                    <a:prstClr val="white"/>
                  </a:solidFill>
                  <a:latin typeface="Trebuchet MS" panose="020B0603020202020204"/>
                </a:rPr>
                <a:t> container</a:t>
              </a:r>
            </a:p>
          </p:txBody>
        </p:sp>
        <p:sp>
          <p:nvSpPr>
            <p:cNvPr id="18" name="Pentagon 17">
              <a:extLst>
                <a:ext uri="{FF2B5EF4-FFF2-40B4-BE49-F238E27FC236}">
                  <a16:creationId xmlns:a16="http://schemas.microsoft.com/office/drawing/2014/main" id="{1210F088-0D43-7C40-A07F-C37F7BD0BDF8}"/>
                </a:ext>
              </a:extLst>
            </p:cNvPr>
            <p:cNvSpPr/>
            <p:nvPr/>
          </p:nvSpPr>
          <p:spPr>
            <a:xfrm rot="1750726">
              <a:off x="2419902" y="5167388"/>
              <a:ext cx="1026331" cy="11096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9" name="Group 28">
            <a:extLst>
              <a:ext uri="{FF2B5EF4-FFF2-40B4-BE49-F238E27FC236}">
                <a16:creationId xmlns:a16="http://schemas.microsoft.com/office/drawing/2014/main" id="{FEBD7800-4C51-A847-84FC-0729851A98AD}"/>
              </a:ext>
            </a:extLst>
          </p:cNvPr>
          <p:cNvGrpSpPr/>
          <p:nvPr/>
        </p:nvGrpSpPr>
        <p:grpSpPr>
          <a:xfrm>
            <a:off x="876741" y="4447783"/>
            <a:ext cx="1619995" cy="633892"/>
            <a:chOff x="1248172" y="5246549"/>
            <a:chExt cx="2159993" cy="929708"/>
          </a:xfrm>
        </p:grpSpPr>
        <p:sp>
          <p:nvSpPr>
            <p:cNvPr id="4" name="Oval 3">
              <a:extLst>
                <a:ext uri="{FF2B5EF4-FFF2-40B4-BE49-F238E27FC236}">
                  <a16:creationId xmlns:a16="http://schemas.microsoft.com/office/drawing/2014/main" id="{70F455AB-82B2-3B42-A93B-DA68A1A7485F}"/>
                </a:ext>
              </a:extLst>
            </p:cNvPr>
            <p:cNvSpPr/>
            <p:nvPr/>
          </p:nvSpPr>
          <p:spPr>
            <a:xfrm>
              <a:off x="1248172" y="5246549"/>
              <a:ext cx="1584103" cy="9297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Bakken in </a:t>
              </a:r>
              <a:r>
                <a:rPr lang="en-US" sz="1200" dirty="0" err="1">
                  <a:solidFill>
                    <a:prstClr val="white"/>
                  </a:solidFill>
                  <a:latin typeface="Trebuchet MS" panose="020B0603020202020204"/>
                </a:rPr>
                <a:t>woning</a:t>
              </a:r>
              <a:endParaRPr lang="en-US" sz="1200" dirty="0">
                <a:solidFill>
                  <a:prstClr val="white"/>
                </a:solidFill>
                <a:latin typeface="Trebuchet MS" panose="020B0603020202020204"/>
              </a:endParaRPr>
            </a:p>
          </p:txBody>
        </p:sp>
        <p:sp>
          <p:nvSpPr>
            <p:cNvPr id="19" name="Pentagon 18">
              <a:extLst>
                <a:ext uri="{FF2B5EF4-FFF2-40B4-BE49-F238E27FC236}">
                  <a16:creationId xmlns:a16="http://schemas.microsoft.com/office/drawing/2014/main" id="{533693AB-6709-324C-9D09-834E91072901}"/>
                </a:ext>
              </a:extLst>
            </p:cNvPr>
            <p:cNvSpPr/>
            <p:nvPr/>
          </p:nvSpPr>
          <p:spPr>
            <a:xfrm>
              <a:off x="2789979" y="5714242"/>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5" name="Group 24">
            <a:extLst>
              <a:ext uri="{FF2B5EF4-FFF2-40B4-BE49-F238E27FC236}">
                <a16:creationId xmlns:a16="http://schemas.microsoft.com/office/drawing/2014/main" id="{94FF90DA-19B3-574A-B803-02167E5669CD}"/>
              </a:ext>
            </a:extLst>
          </p:cNvPr>
          <p:cNvGrpSpPr/>
          <p:nvPr/>
        </p:nvGrpSpPr>
        <p:grpSpPr>
          <a:xfrm>
            <a:off x="1102427" y="1096855"/>
            <a:ext cx="1446062" cy="1122860"/>
            <a:chOff x="1398612" y="641873"/>
            <a:chExt cx="1928082" cy="1646861"/>
          </a:xfrm>
        </p:grpSpPr>
        <p:sp>
          <p:nvSpPr>
            <p:cNvPr id="11" name="Oval 10">
              <a:extLst>
                <a:ext uri="{FF2B5EF4-FFF2-40B4-BE49-F238E27FC236}">
                  <a16:creationId xmlns:a16="http://schemas.microsoft.com/office/drawing/2014/main" id="{3B8A2B00-E88D-384B-9BA6-4B9B65041A4B}"/>
                </a:ext>
              </a:extLst>
            </p:cNvPr>
            <p:cNvSpPr/>
            <p:nvPr/>
          </p:nvSpPr>
          <p:spPr>
            <a:xfrm>
              <a:off x="1398612" y="641873"/>
              <a:ext cx="1928082" cy="938153"/>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Attitude </a:t>
              </a:r>
              <a:r>
                <a:rPr lang="en-US" sz="1200" dirty="0" err="1">
                  <a:solidFill>
                    <a:prstClr val="white"/>
                  </a:solidFill>
                  <a:latin typeface="Trebuchet MS" panose="020B0603020202020204"/>
                </a:rPr>
                <a:t>beinvloeding</a:t>
              </a:r>
              <a:endParaRPr lang="en-US" sz="1200" dirty="0">
                <a:solidFill>
                  <a:prstClr val="white"/>
                </a:solidFill>
                <a:latin typeface="Trebuchet MS" panose="020B0603020202020204"/>
              </a:endParaRPr>
            </a:p>
          </p:txBody>
        </p:sp>
        <p:sp>
          <p:nvSpPr>
            <p:cNvPr id="20" name="Pentagon 19">
              <a:extLst>
                <a:ext uri="{FF2B5EF4-FFF2-40B4-BE49-F238E27FC236}">
                  <a16:creationId xmlns:a16="http://schemas.microsoft.com/office/drawing/2014/main" id="{7A115E5A-9223-894C-9B30-424445E66FAA}"/>
                </a:ext>
              </a:extLst>
            </p:cNvPr>
            <p:cNvSpPr/>
            <p:nvPr/>
          </p:nvSpPr>
          <p:spPr>
            <a:xfrm rot="2883468">
              <a:off x="2583990" y="1815549"/>
              <a:ext cx="845242" cy="10112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4" name="Group 23">
            <a:extLst>
              <a:ext uri="{FF2B5EF4-FFF2-40B4-BE49-F238E27FC236}">
                <a16:creationId xmlns:a16="http://schemas.microsoft.com/office/drawing/2014/main" id="{35CE6F17-603C-0548-9AA0-74532414A809}"/>
              </a:ext>
            </a:extLst>
          </p:cNvPr>
          <p:cNvGrpSpPr/>
          <p:nvPr/>
        </p:nvGrpSpPr>
        <p:grpSpPr>
          <a:xfrm>
            <a:off x="2326349" y="1092349"/>
            <a:ext cx="1188077" cy="814185"/>
            <a:chOff x="2982259" y="670219"/>
            <a:chExt cx="1584103" cy="1194138"/>
          </a:xfrm>
        </p:grpSpPr>
        <p:sp>
          <p:nvSpPr>
            <p:cNvPr id="10" name="Oval 9">
              <a:extLst>
                <a:ext uri="{FF2B5EF4-FFF2-40B4-BE49-F238E27FC236}">
                  <a16:creationId xmlns:a16="http://schemas.microsoft.com/office/drawing/2014/main" id="{29DB9CD5-354E-DE47-9FAE-E6000ADBCCDC}"/>
                </a:ext>
              </a:extLst>
            </p:cNvPr>
            <p:cNvSpPr/>
            <p:nvPr/>
          </p:nvSpPr>
          <p:spPr>
            <a:xfrm>
              <a:off x="2982259" y="670219"/>
              <a:ext cx="1584103" cy="91944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Pers. </a:t>
              </a:r>
              <a:r>
                <a:rPr lang="en-US" sz="1200" dirty="0" err="1">
                  <a:solidFill>
                    <a:prstClr val="white"/>
                  </a:solidFill>
                  <a:latin typeface="Trebuchet MS" panose="020B0603020202020204"/>
                </a:rPr>
                <a:t>doel</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stellen</a:t>
              </a:r>
              <a:endParaRPr lang="en-US" sz="1200" dirty="0">
                <a:solidFill>
                  <a:prstClr val="white"/>
                </a:solidFill>
                <a:latin typeface="Trebuchet MS" panose="020B0603020202020204"/>
              </a:endParaRPr>
            </a:p>
          </p:txBody>
        </p:sp>
        <p:sp>
          <p:nvSpPr>
            <p:cNvPr id="21" name="Pentagon 20">
              <a:extLst>
                <a:ext uri="{FF2B5EF4-FFF2-40B4-BE49-F238E27FC236}">
                  <a16:creationId xmlns:a16="http://schemas.microsoft.com/office/drawing/2014/main" id="{C7126498-B689-684B-BB92-467F32293D2A}"/>
                </a:ext>
              </a:extLst>
            </p:cNvPr>
            <p:cNvSpPr/>
            <p:nvPr/>
          </p:nvSpPr>
          <p:spPr>
            <a:xfrm rot="5400000">
              <a:off x="3584067" y="1667432"/>
              <a:ext cx="309094" cy="84755"/>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p:txBody>
          <a:bodyPr>
            <a:normAutofit/>
          </a:bodyPr>
          <a:lstStyle/>
          <a:p>
            <a:r>
              <a:rPr lang="en-US" dirty="0" err="1"/>
              <a:t>Overzicht</a:t>
            </a:r>
            <a:r>
              <a:rPr lang="en-US" dirty="0"/>
              <a:t> </a:t>
            </a:r>
            <a:r>
              <a:rPr lang="en-US" dirty="0" err="1"/>
              <a:t>interventies</a:t>
            </a:r>
            <a:endParaRPr lang="en-US" dirty="0"/>
          </a:p>
        </p:txBody>
      </p:sp>
      <p:sp>
        <p:nvSpPr>
          <p:cNvPr id="35" name="Content Placeholder 2">
            <a:extLst>
              <a:ext uri="{FF2B5EF4-FFF2-40B4-BE49-F238E27FC236}">
                <a16:creationId xmlns:a16="http://schemas.microsoft.com/office/drawing/2014/main" id="{526CAA84-A0C1-AE40-9DAF-EF1DE257BEB4}"/>
              </a:ext>
            </a:extLst>
          </p:cNvPr>
          <p:cNvSpPr>
            <a:spLocks noGrp="1"/>
          </p:cNvSpPr>
          <p:nvPr>
            <p:ph idx="1"/>
          </p:nvPr>
        </p:nvSpPr>
        <p:spPr>
          <a:xfrm>
            <a:off x="4433584" y="1051992"/>
            <a:ext cx="3815066" cy="2195204"/>
          </a:xfrm>
        </p:spPr>
        <p:txBody>
          <a:bodyPr>
            <a:normAutofit/>
          </a:bodyPr>
          <a:lstStyle/>
          <a:p>
            <a:r>
              <a:rPr lang="en-US" dirty="0" err="1"/>
              <a:t>Interventies</a:t>
            </a:r>
            <a:r>
              <a:rPr lang="en-US" dirty="0"/>
              <a:t> </a:t>
            </a:r>
            <a:r>
              <a:rPr lang="en-US" dirty="0" err="1"/>
              <a:t>gericht</a:t>
            </a:r>
            <a:r>
              <a:rPr lang="en-US" dirty="0"/>
              <a:t> op:</a:t>
            </a:r>
          </a:p>
          <a:p>
            <a:pPr lvl="1"/>
            <a:r>
              <a:rPr lang="en-US" sz="1725" dirty="0" err="1">
                <a:solidFill>
                  <a:schemeClr val="accent4">
                    <a:lumMod val="75000"/>
                  </a:schemeClr>
                </a:solidFill>
              </a:rPr>
              <a:t>Persoonlijke</a:t>
            </a:r>
            <a:r>
              <a:rPr lang="en-US" sz="1725" dirty="0">
                <a:solidFill>
                  <a:schemeClr val="accent4">
                    <a:lumMod val="75000"/>
                  </a:schemeClr>
                </a:solidFill>
              </a:rPr>
              <a:t> </a:t>
            </a:r>
            <a:r>
              <a:rPr lang="en-US" sz="1725" dirty="0" err="1">
                <a:solidFill>
                  <a:schemeClr val="accent4">
                    <a:lumMod val="75000"/>
                  </a:schemeClr>
                </a:solidFill>
              </a:rPr>
              <a:t>motivatie</a:t>
            </a:r>
            <a:endParaRPr lang="en-US" sz="1725" dirty="0">
              <a:solidFill>
                <a:schemeClr val="accent4">
                  <a:lumMod val="75000"/>
                </a:schemeClr>
              </a:solidFill>
            </a:endParaRPr>
          </a:p>
          <a:p>
            <a:pPr lvl="1"/>
            <a:r>
              <a:rPr lang="en-US" sz="1725" dirty="0" err="1">
                <a:solidFill>
                  <a:schemeClr val="accent4">
                    <a:lumMod val="50000"/>
                  </a:schemeClr>
                </a:solidFill>
              </a:rPr>
              <a:t>Extrinsieke</a:t>
            </a:r>
            <a:r>
              <a:rPr lang="en-US" sz="1725" dirty="0">
                <a:solidFill>
                  <a:schemeClr val="accent4">
                    <a:lumMod val="50000"/>
                  </a:schemeClr>
                </a:solidFill>
              </a:rPr>
              <a:t> </a:t>
            </a:r>
            <a:r>
              <a:rPr lang="en-US" sz="1725" dirty="0" err="1">
                <a:solidFill>
                  <a:schemeClr val="accent4">
                    <a:lumMod val="50000"/>
                  </a:schemeClr>
                </a:solidFill>
              </a:rPr>
              <a:t>motivatie</a:t>
            </a:r>
            <a:endParaRPr lang="en-US" sz="1725" dirty="0">
              <a:solidFill>
                <a:schemeClr val="accent4">
                  <a:lumMod val="50000"/>
                </a:schemeClr>
              </a:solidFill>
            </a:endParaRPr>
          </a:p>
          <a:p>
            <a:pPr lvl="1"/>
            <a:r>
              <a:rPr lang="en-US" sz="1725" dirty="0" err="1">
                <a:solidFill>
                  <a:schemeClr val="accent4"/>
                </a:solidFill>
              </a:rPr>
              <a:t>Sociale</a:t>
            </a:r>
            <a:r>
              <a:rPr lang="en-US" sz="1725" dirty="0">
                <a:solidFill>
                  <a:schemeClr val="accent4"/>
                </a:solidFill>
              </a:rPr>
              <a:t> </a:t>
            </a:r>
            <a:r>
              <a:rPr lang="en-US" sz="1725" dirty="0" err="1">
                <a:solidFill>
                  <a:schemeClr val="accent4"/>
                </a:solidFill>
              </a:rPr>
              <a:t>motivatie</a:t>
            </a:r>
            <a:endParaRPr lang="en-US" sz="1725" dirty="0">
              <a:solidFill>
                <a:schemeClr val="accent4"/>
              </a:solidFill>
            </a:endParaRPr>
          </a:p>
          <a:p>
            <a:pPr lvl="1"/>
            <a:r>
              <a:rPr lang="en-US" sz="1725" dirty="0" err="1">
                <a:solidFill>
                  <a:schemeClr val="accent4">
                    <a:lumMod val="60000"/>
                    <a:lumOff val="40000"/>
                  </a:schemeClr>
                </a:solidFill>
              </a:rPr>
              <a:t>Uitvoerbaarheid</a:t>
            </a:r>
            <a:r>
              <a:rPr lang="en-US" sz="1725" dirty="0">
                <a:solidFill>
                  <a:schemeClr val="accent4">
                    <a:lumMod val="60000"/>
                    <a:lumOff val="40000"/>
                  </a:schemeClr>
                </a:solidFill>
              </a:rPr>
              <a:t>/ </a:t>
            </a:r>
            <a:r>
              <a:rPr lang="en-US" sz="1725" dirty="0" err="1">
                <a:solidFill>
                  <a:schemeClr val="accent4">
                    <a:lumMod val="60000"/>
                    <a:lumOff val="40000"/>
                  </a:schemeClr>
                </a:solidFill>
              </a:rPr>
              <a:t>gelegenheid</a:t>
            </a:r>
            <a:endParaRPr lang="en-US" sz="1725" dirty="0">
              <a:solidFill>
                <a:schemeClr val="accent4">
                  <a:lumMod val="60000"/>
                  <a:lumOff val="40000"/>
                </a:schemeClr>
              </a:solidFill>
            </a:endParaRPr>
          </a:p>
          <a:p>
            <a:pPr lvl="1"/>
            <a:endParaRPr lang="en-US" sz="1725" dirty="0">
              <a:solidFill>
                <a:schemeClr val="accent4"/>
              </a:solidFill>
            </a:endParaRPr>
          </a:p>
        </p:txBody>
      </p:sp>
      <p:sp>
        <p:nvSpPr>
          <p:cNvPr id="32" name="Oval 31">
            <a:extLst>
              <a:ext uri="{FF2B5EF4-FFF2-40B4-BE49-F238E27FC236}">
                <a16:creationId xmlns:a16="http://schemas.microsoft.com/office/drawing/2014/main" id="{6A56953D-0C7F-F544-B900-AD68BD3566B9}"/>
              </a:ext>
            </a:extLst>
          </p:cNvPr>
          <p:cNvSpPr/>
          <p:nvPr/>
        </p:nvSpPr>
        <p:spPr>
          <a:xfrm>
            <a:off x="3444978" y="1179740"/>
            <a:ext cx="1043106" cy="633892"/>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Belonen</a:t>
            </a:r>
            <a:r>
              <a:rPr lang="en-US" sz="1200" dirty="0">
                <a:solidFill>
                  <a:prstClr val="white"/>
                </a:solidFill>
                <a:latin typeface="Trebuchet MS" panose="020B0603020202020204"/>
              </a:rPr>
              <a:t>/</a:t>
            </a:r>
            <a:r>
              <a:rPr lang="en-US" sz="1200" dirty="0" err="1">
                <a:solidFill>
                  <a:prstClr val="white"/>
                </a:solidFill>
                <a:latin typeface="Trebuchet MS" panose="020B0603020202020204"/>
              </a:rPr>
              <a:t>cadeau</a:t>
            </a:r>
            <a:endParaRPr lang="en-US" sz="1200" dirty="0">
              <a:solidFill>
                <a:prstClr val="white"/>
              </a:solidFill>
              <a:latin typeface="Trebuchet MS" panose="020B0603020202020204"/>
            </a:endParaRPr>
          </a:p>
        </p:txBody>
      </p:sp>
      <p:sp>
        <p:nvSpPr>
          <p:cNvPr id="34" name="Pentagon 33">
            <a:extLst>
              <a:ext uri="{FF2B5EF4-FFF2-40B4-BE49-F238E27FC236}">
                <a16:creationId xmlns:a16="http://schemas.microsoft.com/office/drawing/2014/main" id="{C7126498-B689-684B-BB92-467F32293D2A}"/>
              </a:ext>
            </a:extLst>
          </p:cNvPr>
          <p:cNvSpPr/>
          <p:nvPr/>
        </p:nvSpPr>
        <p:spPr>
          <a:xfrm rot="5400000">
            <a:off x="3427409" y="1840282"/>
            <a:ext cx="231821" cy="5778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37" name="TextBox 36">
            <a:extLst>
              <a:ext uri="{FF2B5EF4-FFF2-40B4-BE49-F238E27FC236}">
                <a16:creationId xmlns:a16="http://schemas.microsoft.com/office/drawing/2014/main" id="{98C930E1-9121-574A-AF3A-606EC78864A2}"/>
              </a:ext>
            </a:extLst>
          </p:cNvPr>
          <p:cNvSpPr txBox="1"/>
          <p:nvPr/>
        </p:nvSpPr>
        <p:spPr>
          <a:xfrm>
            <a:off x="2489714" y="2795487"/>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
        <p:nvSpPr>
          <p:cNvPr id="38" name="Pentagon 37">
            <a:extLst>
              <a:ext uri="{FF2B5EF4-FFF2-40B4-BE49-F238E27FC236}">
                <a16:creationId xmlns:a16="http://schemas.microsoft.com/office/drawing/2014/main" id="{CD62B4AF-A80D-964B-BE5B-2BCB6EF15C6B}"/>
              </a:ext>
            </a:extLst>
          </p:cNvPr>
          <p:cNvSpPr/>
          <p:nvPr/>
        </p:nvSpPr>
        <p:spPr>
          <a:xfrm rot="1428117">
            <a:off x="1850659" y="3460858"/>
            <a:ext cx="637544" cy="73262"/>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Tree>
    <p:extLst>
      <p:ext uri="{BB962C8B-B14F-4D97-AF65-F5344CB8AC3E}">
        <p14:creationId xmlns:p14="http://schemas.microsoft.com/office/powerpoint/2010/main" val="1771293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713B9-EA98-5449-B322-D9A46DE98581}"/>
              </a:ext>
            </a:extLst>
          </p:cNvPr>
          <p:cNvSpPr>
            <a:spLocks noGrp="1"/>
          </p:cNvSpPr>
          <p:nvPr>
            <p:ph type="title"/>
          </p:nvPr>
        </p:nvSpPr>
        <p:spPr/>
        <p:txBody>
          <a:bodyPr>
            <a:normAutofit/>
          </a:bodyPr>
          <a:lstStyle/>
          <a:p>
            <a:r>
              <a:rPr lang="en-US" dirty="0" err="1"/>
              <a:t>Mentimeter</a:t>
            </a:r>
            <a:r>
              <a:rPr lang="en-US" dirty="0"/>
              <a:t> </a:t>
            </a:r>
            <a:r>
              <a:rPr lang="en-US" dirty="0" err="1"/>
              <a:t>vragen</a:t>
            </a:r>
            <a:endParaRPr lang="en-US" dirty="0"/>
          </a:p>
        </p:txBody>
      </p:sp>
      <p:sp>
        <p:nvSpPr>
          <p:cNvPr id="3" name="Content Placeholder 2">
            <a:extLst>
              <a:ext uri="{FF2B5EF4-FFF2-40B4-BE49-F238E27FC236}">
                <a16:creationId xmlns:a16="http://schemas.microsoft.com/office/drawing/2014/main" id="{EAD88624-A549-5B44-9A6D-2B38DE51C1DB}"/>
              </a:ext>
            </a:extLst>
          </p:cNvPr>
          <p:cNvSpPr>
            <a:spLocks noGrp="1"/>
          </p:cNvSpPr>
          <p:nvPr>
            <p:ph idx="1"/>
          </p:nvPr>
        </p:nvSpPr>
        <p:spPr/>
        <p:txBody>
          <a:bodyPr>
            <a:normAutofit/>
          </a:bodyPr>
          <a:lstStyle/>
          <a:p>
            <a:pPr marL="0" indent="0">
              <a:buNone/>
            </a:pPr>
            <a:r>
              <a:rPr lang="en-US" sz="1200" dirty="0"/>
              <a:t>Na slide 7: </a:t>
            </a:r>
          </a:p>
          <a:p>
            <a:r>
              <a:rPr lang="en-US" sz="1200" b="1" dirty="0"/>
              <a:t>1. </a:t>
            </a:r>
            <a:r>
              <a:rPr lang="en-US" sz="1200" b="1" dirty="0" err="1"/>
              <a:t>Welke</a:t>
            </a:r>
            <a:r>
              <a:rPr lang="en-US" sz="1200" b="1" dirty="0"/>
              <a:t> </a:t>
            </a:r>
            <a:r>
              <a:rPr lang="en-US" sz="1200" b="1" dirty="0" err="1"/>
              <a:t>soort</a:t>
            </a:r>
            <a:r>
              <a:rPr lang="en-US" sz="1200" b="1" dirty="0"/>
              <a:t> </a:t>
            </a:r>
            <a:r>
              <a:rPr lang="en-US" sz="1200" b="1" dirty="0" err="1"/>
              <a:t>interventies</a:t>
            </a:r>
            <a:r>
              <a:rPr lang="en-US" sz="1200" b="1" dirty="0"/>
              <a:t> </a:t>
            </a:r>
            <a:r>
              <a:rPr lang="en-US" sz="1200" b="1" dirty="0" err="1"/>
              <a:t>zijn</a:t>
            </a:r>
            <a:r>
              <a:rPr lang="en-US" sz="1200" b="1" dirty="0"/>
              <a:t> </a:t>
            </a:r>
            <a:r>
              <a:rPr lang="en-US" sz="1200" b="1" dirty="0" err="1"/>
              <a:t>naar</a:t>
            </a:r>
            <a:r>
              <a:rPr lang="en-US" sz="1200" b="1" dirty="0"/>
              <a:t> </a:t>
            </a:r>
            <a:r>
              <a:rPr lang="en-US" sz="1200" b="1" dirty="0" err="1"/>
              <a:t>uw</a:t>
            </a:r>
            <a:r>
              <a:rPr lang="en-US" sz="1200" b="1" dirty="0"/>
              <a:t> </a:t>
            </a:r>
            <a:r>
              <a:rPr lang="en-US" sz="1200" b="1" dirty="0" err="1"/>
              <a:t>verwachting</a:t>
            </a:r>
            <a:r>
              <a:rPr lang="en-US" sz="1200" b="1" dirty="0"/>
              <a:t> het </a:t>
            </a:r>
            <a:r>
              <a:rPr lang="en-US" sz="1200" b="1" dirty="0" err="1"/>
              <a:t>meest</a:t>
            </a:r>
            <a:r>
              <a:rPr lang="en-US" sz="1200" b="1" dirty="0"/>
              <a:t> urgent </a:t>
            </a:r>
            <a:r>
              <a:rPr lang="en-US" sz="1200" b="1" dirty="0" err="1"/>
              <a:t>voor</a:t>
            </a:r>
            <a:r>
              <a:rPr lang="en-US" sz="1200" b="1" dirty="0"/>
              <a:t> </a:t>
            </a:r>
            <a:r>
              <a:rPr lang="en-US" sz="1200" b="1" dirty="0" err="1"/>
              <a:t>scheidingsgedrag</a:t>
            </a:r>
            <a:r>
              <a:rPr lang="en-US" sz="1200" b="1" dirty="0"/>
              <a:t> in de </a:t>
            </a:r>
            <a:r>
              <a:rPr lang="en-US" sz="1200" b="1" dirty="0" err="1"/>
              <a:t>hoogbouw</a:t>
            </a:r>
            <a:r>
              <a:rPr lang="en-US" sz="1200" b="1" dirty="0"/>
              <a:t>? </a:t>
            </a:r>
            <a:r>
              <a:rPr lang="en-US" sz="1200" b="1" dirty="0" err="1"/>
              <a:t>Interventies</a:t>
            </a:r>
            <a:r>
              <a:rPr lang="en-US" sz="1200" b="1" dirty="0"/>
              <a:t> </a:t>
            </a:r>
            <a:r>
              <a:rPr lang="en-US" sz="1200" b="1" dirty="0" err="1"/>
              <a:t>gericht</a:t>
            </a:r>
            <a:r>
              <a:rPr lang="en-US" sz="1200" b="1" dirty="0"/>
              <a:t> op:</a:t>
            </a:r>
          </a:p>
          <a:p>
            <a:pPr marL="0" indent="0">
              <a:buNone/>
            </a:pPr>
            <a:r>
              <a:rPr lang="en-US" sz="1200" dirty="0"/>
              <a:t>A. </a:t>
            </a:r>
            <a:r>
              <a:rPr lang="en-US" sz="1200" dirty="0" err="1"/>
              <a:t>persoonlijke</a:t>
            </a:r>
            <a:r>
              <a:rPr lang="en-US" sz="1200" dirty="0"/>
              <a:t> </a:t>
            </a:r>
            <a:r>
              <a:rPr lang="en-US" sz="1200" dirty="0" err="1"/>
              <a:t>motivatie</a:t>
            </a:r>
            <a:endParaRPr lang="en-US" sz="1200" dirty="0"/>
          </a:p>
          <a:p>
            <a:pPr marL="0" indent="0">
              <a:buNone/>
            </a:pPr>
            <a:r>
              <a:rPr lang="en-US" sz="1200" dirty="0"/>
              <a:t>B. </a:t>
            </a:r>
            <a:r>
              <a:rPr lang="en-US" sz="1200" dirty="0" err="1"/>
              <a:t>sociale</a:t>
            </a:r>
            <a:r>
              <a:rPr lang="en-US" sz="1200" dirty="0"/>
              <a:t> </a:t>
            </a:r>
            <a:r>
              <a:rPr lang="en-US" sz="1200" dirty="0" err="1"/>
              <a:t>motivatie</a:t>
            </a:r>
            <a:endParaRPr lang="en-US" sz="1200" dirty="0"/>
          </a:p>
          <a:p>
            <a:pPr marL="0" indent="0">
              <a:buNone/>
            </a:pPr>
            <a:r>
              <a:rPr lang="en-US" sz="1200" dirty="0"/>
              <a:t>C. </a:t>
            </a:r>
            <a:r>
              <a:rPr lang="en-US" sz="1200" dirty="0" err="1"/>
              <a:t>extrinsieke</a:t>
            </a:r>
            <a:r>
              <a:rPr lang="en-US" sz="1200" dirty="0"/>
              <a:t> </a:t>
            </a:r>
            <a:r>
              <a:rPr lang="en-US" sz="1200" dirty="0" err="1"/>
              <a:t>motivatie</a:t>
            </a:r>
            <a:endParaRPr lang="en-US" sz="1200" dirty="0"/>
          </a:p>
          <a:p>
            <a:pPr marL="0" indent="0">
              <a:buNone/>
            </a:pPr>
            <a:r>
              <a:rPr lang="en-US" sz="1200" dirty="0"/>
              <a:t>D. </a:t>
            </a:r>
            <a:r>
              <a:rPr lang="en-US" sz="1200" dirty="0" err="1"/>
              <a:t>gelegenheid</a:t>
            </a:r>
            <a:r>
              <a:rPr lang="en-US" sz="1200" dirty="0"/>
              <a:t>/</a:t>
            </a:r>
            <a:r>
              <a:rPr lang="en-US" sz="1200" dirty="0" err="1"/>
              <a:t>uitvoerbaarheid</a:t>
            </a:r>
            <a:endParaRPr lang="en-US" sz="1200" dirty="0"/>
          </a:p>
          <a:p>
            <a:endParaRPr lang="en-US" sz="900" dirty="0"/>
          </a:p>
          <a:p>
            <a:endParaRPr lang="en-US" sz="900" dirty="0"/>
          </a:p>
          <a:p>
            <a:endParaRPr lang="en-US" dirty="0"/>
          </a:p>
        </p:txBody>
      </p:sp>
    </p:spTree>
    <p:extLst>
      <p:ext uri="{BB962C8B-B14F-4D97-AF65-F5344CB8AC3E}">
        <p14:creationId xmlns:p14="http://schemas.microsoft.com/office/powerpoint/2010/main" val="1199569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Steden groeien versus impact op omgeving</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2</a:t>
            </a:fld>
            <a:endParaRPr lang="nl-NL" altLang="nl-NL"/>
          </a:p>
        </p:txBody>
      </p:sp>
      <p:pic>
        <p:nvPicPr>
          <p:cNvPr id="7" name="Afbeelding 6">
            <a:extLst>
              <a:ext uri="{FF2B5EF4-FFF2-40B4-BE49-F238E27FC236}">
                <a16:creationId xmlns:a16="http://schemas.microsoft.com/office/drawing/2014/main" id="{0CA0B2A6-9DCE-473E-B4A8-229944005F36}"/>
              </a:ext>
            </a:extLst>
          </p:cNvPr>
          <p:cNvPicPr>
            <a:picLocks noChangeAspect="1"/>
          </p:cNvPicPr>
          <p:nvPr/>
        </p:nvPicPr>
        <p:blipFill>
          <a:blip r:embed="rId3"/>
          <a:stretch>
            <a:fillRect/>
          </a:stretch>
        </p:blipFill>
        <p:spPr>
          <a:xfrm>
            <a:off x="1519508" y="1956049"/>
            <a:ext cx="5380366" cy="2747693"/>
          </a:xfrm>
          <a:prstGeom prst="rect">
            <a:avLst/>
          </a:prstGeom>
        </p:spPr>
      </p:pic>
    </p:spTree>
    <p:extLst>
      <p:ext uri="{BB962C8B-B14F-4D97-AF65-F5344CB8AC3E}">
        <p14:creationId xmlns:p14="http://schemas.microsoft.com/office/powerpoint/2010/main" val="428637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333B8-8A77-440D-88C3-54A2F96FC4B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0B9315F-C662-4308-9AC1-69197D1B0AA5}"/>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DA970EFF-9622-4643-937E-03D00D61B681}"/>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5459DA26-B184-410A-BE4D-06D75A63AE7F}"/>
              </a:ext>
            </a:extLst>
          </p:cNvPr>
          <p:cNvSpPr txBox="1">
            <a:spLocks/>
          </p:cNvSpPr>
          <p:nvPr/>
        </p:nvSpPr>
        <p:spPr>
          <a:xfrm>
            <a:off x="3680834" y="3608177"/>
            <a:ext cx="1782331" cy="567009"/>
          </a:xfrm>
          <a:prstGeom prst="rect">
            <a:avLst/>
          </a:prstGeom>
        </p:spPr>
        <p:txBody>
          <a:bodyPr vert="horz" lIns="91440" tIns="45720" rIns="91440" bIns="45720" rtlCol="0">
            <a:normAutofit/>
          </a:bodyPr>
          <a:lstStyle>
            <a:lvl1pPr marL="257175" indent="-257175" algn="l" defTabSz="342900" rtl="0" eaLnBrk="1" latinLnBrk="0" hangingPunct="1">
              <a:lnSpc>
                <a:spcPct val="120000"/>
              </a:lnSpc>
              <a:spcBef>
                <a:spcPts val="75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557213" indent="-214313" algn="l" defTabSz="342900" rtl="0" eaLnBrk="1" latinLnBrk="0" hangingPunct="1">
              <a:lnSpc>
                <a:spcPct val="120000"/>
              </a:lnSpc>
              <a:spcBef>
                <a:spcPts val="750"/>
              </a:spcBef>
              <a:spcAft>
                <a:spcPts val="0"/>
              </a:spcAft>
              <a:buClr>
                <a:schemeClr val="accent1"/>
              </a:buClr>
              <a:buSzPct val="80000"/>
              <a:buFont typeface="Wingdings" panose="05000000000000000000" pitchFamily="2" charset="2"/>
              <a:buChar char="q"/>
              <a:defRPr sz="1650" kern="1200">
                <a:solidFill>
                  <a:schemeClr val="tx1">
                    <a:lumMod val="75000"/>
                    <a:lumOff val="25000"/>
                  </a:schemeClr>
                </a:solidFill>
                <a:latin typeface="+mn-lt"/>
                <a:ea typeface="+mn-ea"/>
                <a:cs typeface="+mn-cs"/>
              </a:defRPr>
            </a:lvl2pPr>
            <a:lvl3pPr marL="857250" indent="-171450" algn="l" defTabSz="342900" rtl="0" eaLnBrk="1" latinLnBrk="0" hangingPunct="1">
              <a:lnSpc>
                <a:spcPct val="120000"/>
              </a:lnSpc>
              <a:spcBef>
                <a:spcPts val="75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200150" indent="-171450" algn="l" defTabSz="342900" rtl="0" eaLnBrk="1" latinLnBrk="0" hangingPunct="1">
              <a:lnSpc>
                <a:spcPct val="120000"/>
              </a:lnSpc>
              <a:spcBef>
                <a:spcPts val="750"/>
              </a:spcBef>
              <a:spcAft>
                <a:spcPts val="0"/>
              </a:spcAft>
              <a:buClr>
                <a:schemeClr val="accent1"/>
              </a:buClr>
              <a:buSzPct val="80000"/>
              <a:buFont typeface="Wingdings" panose="05000000000000000000" pitchFamily="2" charset="2"/>
              <a:buChar char="q"/>
              <a:defRPr sz="1350" kern="1200">
                <a:solidFill>
                  <a:schemeClr val="tx1">
                    <a:lumMod val="75000"/>
                    <a:lumOff val="25000"/>
                  </a:schemeClr>
                </a:solidFill>
                <a:latin typeface="+mn-lt"/>
                <a:ea typeface="+mn-ea"/>
                <a:cs typeface="+mn-cs"/>
              </a:defRPr>
            </a:lvl4pPr>
            <a:lvl5pPr marL="1543050" indent="-171450" algn="l" defTabSz="342900" rtl="0" eaLnBrk="1" latinLnBrk="0" hangingPunct="1">
              <a:lnSpc>
                <a:spcPct val="120000"/>
              </a:lnSpc>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buFont typeface="Wingdings 3" charset="2"/>
              <a:buNone/>
            </a:pPr>
            <a:r>
              <a:rPr lang="nl-NL" dirty="0"/>
              <a:t>Vraag 2</a:t>
            </a:r>
          </a:p>
        </p:txBody>
      </p:sp>
    </p:spTree>
    <p:extLst>
      <p:ext uri="{BB962C8B-B14F-4D97-AF65-F5344CB8AC3E}">
        <p14:creationId xmlns:p14="http://schemas.microsoft.com/office/powerpoint/2010/main" val="94430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2290-A749-1F43-AFBB-8EAC7C434188}"/>
              </a:ext>
            </a:extLst>
          </p:cNvPr>
          <p:cNvSpPr>
            <a:spLocks noGrp="1"/>
          </p:cNvSpPr>
          <p:nvPr>
            <p:ph type="title"/>
          </p:nvPr>
        </p:nvSpPr>
        <p:spPr/>
        <p:txBody>
          <a:bodyPr/>
          <a:lstStyle/>
          <a:p>
            <a:r>
              <a:rPr lang="en-US" dirty="0" err="1"/>
              <a:t>Onderzoeksopzet</a:t>
            </a:r>
            <a:endParaRPr lang="en-US" dirty="0"/>
          </a:p>
        </p:txBody>
      </p:sp>
      <p:sp>
        <p:nvSpPr>
          <p:cNvPr id="3" name="Content Placeholder 2">
            <a:extLst>
              <a:ext uri="{FF2B5EF4-FFF2-40B4-BE49-F238E27FC236}">
                <a16:creationId xmlns:a16="http://schemas.microsoft.com/office/drawing/2014/main" id="{526CAA84-A0C1-AE40-9DAF-EF1DE257BEB4}"/>
              </a:ext>
            </a:extLst>
          </p:cNvPr>
          <p:cNvSpPr>
            <a:spLocks noGrp="1"/>
          </p:cNvSpPr>
          <p:nvPr>
            <p:ph idx="1"/>
          </p:nvPr>
        </p:nvSpPr>
        <p:spPr>
          <a:xfrm>
            <a:off x="508000" y="1223319"/>
            <a:ext cx="7148393" cy="3595816"/>
          </a:xfrm>
        </p:spPr>
        <p:txBody>
          <a:bodyPr>
            <a:normAutofit/>
          </a:bodyPr>
          <a:lstStyle/>
          <a:p>
            <a:r>
              <a:rPr lang="en-US" dirty="0"/>
              <a:t>6 </a:t>
            </a:r>
            <a:r>
              <a:rPr lang="en-US" dirty="0" err="1"/>
              <a:t>gemeenten</a:t>
            </a:r>
            <a:r>
              <a:rPr lang="en-US" dirty="0"/>
              <a:t>, </a:t>
            </a:r>
            <a:r>
              <a:rPr lang="en-US" dirty="0" err="1"/>
              <a:t>tussen</a:t>
            </a:r>
            <a:r>
              <a:rPr lang="en-US" dirty="0"/>
              <a:t> de twee </a:t>
            </a:r>
            <a:r>
              <a:rPr lang="en-US" dirty="0" err="1"/>
              <a:t>en</a:t>
            </a:r>
            <a:r>
              <a:rPr lang="en-US" dirty="0"/>
              <a:t> </a:t>
            </a:r>
            <a:r>
              <a:rPr lang="en-US" dirty="0" err="1"/>
              <a:t>vier</a:t>
            </a:r>
            <a:r>
              <a:rPr lang="en-US" dirty="0"/>
              <a:t> </a:t>
            </a:r>
            <a:r>
              <a:rPr lang="en-US" dirty="0" err="1"/>
              <a:t>interventies</a:t>
            </a:r>
            <a:r>
              <a:rPr lang="en-US" dirty="0"/>
              <a:t> per </a:t>
            </a:r>
            <a:r>
              <a:rPr lang="en-US" dirty="0" err="1"/>
              <a:t>gemeente</a:t>
            </a:r>
            <a:endParaRPr lang="en-US" dirty="0"/>
          </a:p>
          <a:p>
            <a:r>
              <a:rPr lang="en-US" dirty="0" err="1"/>
              <a:t>Maatstaf</a:t>
            </a:r>
            <a:r>
              <a:rPr lang="en-US" dirty="0"/>
              <a:t> van </a:t>
            </a:r>
            <a:r>
              <a:rPr lang="en-US" dirty="0" err="1"/>
              <a:t>gedrag</a:t>
            </a:r>
            <a:r>
              <a:rPr lang="en-US" dirty="0"/>
              <a:t>: </a:t>
            </a:r>
          </a:p>
          <a:p>
            <a:pPr lvl="1"/>
            <a:r>
              <a:rPr lang="en-US" dirty="0" err="1"/>
              <a:t>frequentie</a:t>
            </a:r>
            <a:r>
              <a:rPr lang="en-US" dirty="0"/>
              <a:t> </a:t>
            </a:r>
            <a:r>
              <a:rPr lang="en-US" dirty="0" err="1"/>
              <a:t>waarmee</a:t>
            </a:r>
            <a:r>
              <a:rPr lang="en-US" dirty="0"/>
              <a:t> </a:t>
            </a:r>
            <a:r>
              <a:rPr lang="en-US" dirty="0" err="1"/>
              <a:t>huishoudens</a:t>
            </a:r>
            <a:r>
              <a:rPr lang="en-US" dirty="0"/>
              <a:t> </a:t>
            </a:r>
            <a:r>
              <a:rPr lang="en-US" dirty="0" err="1"/>
              <a:t>gebruik</a:t>
            </a:r>
            <a:r>
              <a:rPr lang="en-US" dirty="0"/>
              <a:t> </a:t>
            </a:r>
            <a:r>
              <a:rPr lang="en-US" dirty="0" err="1"/>
              <a:t>maken</a:t>
            </a:r>
            <a:r>
              <a:rPr lang="en-US" dirty="0"/>
              <a:t> van de </a:t>
            </a:r>
            <a:r>
              <a:rPr lang="en-US" dirty="0" err="1"/>
              <a:t>faciliteiten</a:t>
            </a:r>
            <a:endParaRPr lang="en-US" dirty="0"/>
          </a:p>
          <a:p>
            <a:r>
              <a:rPr lang="en-US" dirty="0"/>
              <a:t>Maar hoe </a:t>
            </a:r>
            <a:r>
              <a:rPr lang="en-US" dirty="0" err="1"/>
              <a:t>meten</a:t>
            </a:r>
            <a:r>
              <a:rPr lang="en-US" dirty="0"/>
              <a:t> we </a:t>
            </a:r>
            <a:r>
              <a:rPr lang="en-US" dirty="0" err="1"/>
              <a:t>effectiviteit</a:t>
            </a:r>
            <a:r>
              <a:rPr lang="en-US" dirty="0"/>
              <a:t> van </a:t>
            </a:r>
            <a:r>
              <a:rPr lang="en-US" dirty="0" err="1"/>
              <a:t>interventie</a:t>
            </a:r>
            <a:r>
              <a:rPr lang="en-US" dirty="0"/>
              <a:t>?</a:t>
            </a:r>
          </a:p>
        </p:txBody>
      </p:sp>
    </p:spTree>
    <p:extLst>
      <p:ext uri="{BB962C8B-B14F-4D97-AF65-F5344CB8AC3E}">
        <p14:creationId xmlns:p14="http://schemas.microsoft.com/office/powerpoint/2010/main" val="262413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nl-NL" dirty="0"/>
              <a:t>Onderzoeksopzet (2)</a:t>
            </a:r>
            <a:endParaRPr lang="en-US" dirty="0"/>
          </a:p>
        </p:txBody>
      </p:sp>
      <p:sp>
        <p:nvSpPr>
          <p:cNvPr id="4" name="Content Placeholder 2"/>
          <p:cNvSpPr>
            <a:spLocks noGrp="1"/>
          </p:cNvSpPr>
          <p:nvPr>
            <p:ph idx="1"/>
          </p:nvPr>
        </p:nvSpPr>
        <p:spPr>
          <a:xfrm>
            <a:off x="457200" y="1043626"/>
            <a:ext cx="6112042" cy="3508439"/>
          </a:xfrm>
        </p:spPr>
        <p:txBody>
          <a:bodyPr>
            <a:noAutofit/>
          </a:bodyPr>
          <a:lstStyle/>
          <a:p>
            <a:pPr>
              <a:spcBef>
                <a:spcPts val="0"/>
              </a:spcBef>
              <a:spcAft>
                <a:spcPts val="450"/>
              </a:spcAft>
            </a:pPr>
            <a:r>
              <a:rPr lang="en-US" dirty="0"/>
              <a:t>Twee </a:t>
            </a:r>
            <a:r>
              <a:rPr lang="en-US" dirty="0" err="1"/>
              <a:t>veelgebruikte</a:t>
            </a:r>
            <a:r>
              <a:rPr lang="en-US" dirty="0"/>
              <a:t> type </a:t>
            </a:r>
            <a:r>
              <a:rPr lang="nl-NL" dirty="0"/>
              <a:t>pilotbenaderingen</a:t>
            </a:r>
          </a:p>
          <a:p>
            <a:pPr lvl="1">
              <a:spcBef>
                <a:spcPts val="0"/>
              </a:spcBef>
              <a:spcAft>
                <a:spcPts val="450"/>
              </a:spcAft>
            </a:pPr>
            <a:r>
              <a:rPr lang="nl-NL" dirty="0"/>
              <a:t>Pilot type 1: </a:t>
            </a:r>
            <a:r>
              <a:rPr lang="nl-NL" dirty="0" err="1"/>
              <a:t>Before</a:t>
            </a:r>
            <a:r>
              <a:rPr lang="nl-NL" dirty="0"/>
              <a:t>/</a:t>
            </a:r>
            <a:r>
              <a:rPr lang="nl-NL" dirty="0" err="1"/>
              <a:t>after</a:t>
            </a:r>
            <a:endParaRPr lang="nl-NL" dirty="0"/>
          </a:p>
          <a:p>
            <a:pPr lvl="2">
              <a:spcBef>
                <a:spcPts val="0"/>
              </a:spcBef>
              <a:spcAft>
                <a:spcPts val="450"/>
              </a:spcAft>
            </a:pPr>
            <a:r>
              <a:rPr lang="nl-NL" sz="1425" dirty="0"/>
              <a:t>Ingevoerd voor/ in bepaalde groep/ regio</a:t>
            </a:r>
          </a:p>
          <a:p>
            <a:pPr lvl="2">
              <a:spcBef>
                <a:spcPts val="0"/>
              </a:spcBef>
              <a:spcAft>
                <a:spcPts val="450"/>
              </a:spcAft>
            </a:pPr>
            <a:r>
              <a:rPr lang="nl-NL" sz="1425" dirty="0"/>
              <a:t>Vergelijken situatie erna met die ervoor</a:t>
            </a:r>
          </a:p>
          <a:p>
            <a:pPr lvl="1">
              <a:spcBef>
                <a:spcPts val="0"/>
              </a:spcBef>
              <a:spcAft>
                <a:spcPts val="450"/>
              </a:spcAft>
            </a:pPr>
            <a:r>
              <a:rPr lang="nl-NL" dirty="0"/>
              <a:t>Pilot type 2: Vrijwillige deelname</a:t>
            </a:r>
          </a:p>
          <a:p>
            <a:pPr lvl="2">
              <a:spcBef>
                <a:spcPts val="0"/>
              </a:spcBef>
              <a:spcAft>
                <a:spcPts val="450"/>
              </a:spcAft>
            </a:pPr>
            <a:r>
              <a:rPr lang="nl-NL" sz="1425" dirty="0"/>
              <a:t>Wie mee wil doen, mag meedoen</a:t>
            </a:r>
          </a:p>
          <a:p>
            <a:pPr lvl="2">
              <a:spcBef>
                <a:spcPts val="0"/>
              </a:spcBef>
              <a:spcAft>
                <a:spcPts val="450"/>
              </a:spcAft>
            </a:pPr>
            <a:r>
              <a:rPr lang="nl-NL" sz="1425" dirty="0"/>
              <a:t>Vergelijken scheidingsgedrag huishoudens (hhs) die zich aanmelden voor project, met dat van hhs die niet reageren?</a:t>
            </a:r>
          </a:p>
          <a:p>
            <a:pPr>
              <a:spcBef>
                <a:spcPts val="0"/>
              </a:spcBef>
              <a:spcAft>
                <a:spcPts val="450"/>
              </a:spcAft>
            </a:pPr>
            <a:r>
              <a:rPr lang="nl-NL" dirty="0"/>
              <a:t>Leveren “pilots” een zuivere effectmeting op?</a:t>
            </a:r>
            <a:endParaRPr lang="nl-NL" sz="1575" dirty="0"/>
          </a:p>
        </p:txBody>
      </p:sp>
      <p:pic>
        <p:nvPicPr>
          <p:cNvPr id="5" name="Picture 6" descr="Afbeeldingsresultaat voor weight loss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5" t="7992" r="75992" b="3956"/>
          <a:stretch/>
        </p:blipFill>
        <p:spPr bwMode="auto">
          <a:xfrm>
            <a:off x="6809811" y="457200"/>
            <a:ext cx="929933" cy="23841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fbeeldingsresultaat voor weight loss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5" t="7992" r="52035" b="3956"/>
          <a:stretch/>
        </p:blipFill>
        <p:spPr bwMode="auto">
          <a:xfrm>
            <a:off x="6809810" y="457200"/>
            <a:ext cx="1949892" cy="2384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w Volunteering Can Help With Your Career - The Mu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774" r="18874"/>
          <a:stretch/>
        </p:blipFill>
        <p:spPr bwMode="auto">
          <a:xfrm>
            <a:off x="6725236" y="3088156"/>
            <a:ext cx="1073622" cy="143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EA36-075E-2E4E-A9FC-F79C8657E0F5}"/>
              </a:ext>
            </a:extLst>
          </p:cNvPr>
          <p:cNvSpPr>
            <a:spLocks noGrp="1"/>
          </p:cNvSpPr>
          <p:nvPr>
            <p:ph type="title"/>
          </p:nvPr>
        </p:nvSpPr>
        <p:spPr/>
        <p:txBody>
          <a:bodyPr/>
          <a:lstStyle/>
          <a:p>
            <a:r>
              <a:rPr lang="en-US" dirty="0" err="1"/>
              <a:t>Mentimeter</a:t>
            </a:r>
            <a:endParaRPr lang="en-US" dirty="0"/>
          </a:p>
        </p:txBody>
      </p:sp>
      <p:sp>
        <p:nvSpPr>
          <p:cNvPr id="3" name="Content Placeholder 2">
            <a:extLst>
              <a:ext uri="{FF2B5EF4-FFF2-40B4-BE49-F238E27FC236}">
                <a16:creationId xmlns:a16="http://schemas.microsoft.com/office/drawing/2014/main" id="{7132AF2E-2BA8-8F41-9A8C-989FE073F058}"/>
              </a:ext>
            </a:extLst>
          </p:cNvPr>
          <p:cNvSpPr>
            <a:spLocks noGrp="1"/>
          </p:cNvSpPr>
          <p:nvPr>
            <p:ph idx="1"/>
          </p:nvPr>
        </p:nvSpPr>
        <p:spPr/>
        <p:txBody>
          <a:bodyPr>
            <a:normAutofit fontScale="85000" lnSpcReduction="10000"/>
          </a:bodyPr>
          <a:lstStyle/>
          <a:p>
            <a:pPr marL="0" indent="0">
              <a:buNone/>
            </a:pPr>
            <a:r>
              <a:rPr lang="en-US" dirty="0"/>
              <a:t>Na slide 11 = 21: </a:t>
            </a:r>
          </a:p>
          <a:p>
            <a:r>
              <a:rPr lang="en-US" b="1" dirty="0"/>
              <a:t>2. Door het </a:t>
            </a:r>
            <a:r>
              <a:rPr lang="en-US" b="1" dirty="0" err="1"/>
              <a:t>scheidingsgedrag</a:t>
            </a:r>
            <a:r>
              <a:rPr lang="en-US" b="1" dirty="0"/>
              <a:t> </a:t>
            </a:r>
            <a:r>
              <a:rPr lang="en-US" b="1" dirty="0" err="1"/>
              <a:t>voor</a:t>
            </a:r>
            <a:r>
              <a:rPr lang="en-US" b="1" dirty="0"/>
              <a:t> </a:t>
            </a:r>
            <a:r>
              <a:rPr lang="en-US" b="1" dirty="0" err="1"/>
              <a:t>en</a:t>
            </a:r>
            <a:r>
              <a:rPr lang="en-US" b="1" dirty="0"/>
              <a:t> </a:t>
            </a:r>
            <a:r>
              <a:rPr lang="en-US" b="1" dirty="0" err="1"/>
              <a:t>na</a:t>
            </a:r>
            <a:r>
              <a:rPr lang="en-US" b="1" dirty="0"/>
              <a:t> de </a:t>
            </a:r>
            <a:r>
              <a:rPr lang="en-US" b="1" dirty="0" err="1"/>
              <a:t>implentatie</a:t>
            </a:r>
            <a:r>
              <a:rPr lang="en-US" b="1" dirty="0"/>
              <a:t> van </a:t>
            </a:r>
            <a:r>
              <a:rPr lang="en-US" b="1" dirty="0" err="1"/>
              <a:t>een</a:t>
            </a:r>
            <a:r>
              <a:rPr lang="en-US" b="1" dirty="0"/>
              <a:t> </a:t>
            </a:r>
            <a:r>
              <a:rPr lang="en-US" b="1" dirty="0" err="1"/>
              <a:t>interventie</a:t>
            </a:r>
            <a:r>
              <a:rPr lang="en-US" b="1" dirty="0"/>
              <a:t> </a:t>
            </a:r>
            <a:r>
              <a:rPr lang="en-US" b="1" dirty="0" err="1"/>
              <a:t>te</a:t>
            </a:r>
            <a:r>
              <a:rPr lang="en-US" b="1" dirty="0"/>
              <a:t> </a:t>
            </a:r>
            <a:r>
              <a:rPr lang="en-US" b="1" dirty="0" err="1"/>
              <a:t>vergelijken</a:t>
            </a:r>
            <a:r>
              <a:rPr lang="en-US" b="1" dirty="0"/>
              <a:t> </a:t>
            </a:r>
            <a:r>
              <a:rPr lang="en-US" b="1" dirty="0" err="1"/>
              <a:t>kunnen</a:t>
            </a:r>
            <a:r>
              <a:rPr lang="en-US" b="1" dirty="0"/>
              <a:t> we </a:t>
            </a:r>
            <a:r>
              <a:rPr lang="en-US" b="1" dirty="0" err="1"/>
              <a:t>een</a:t>
            </a:r>
            <a:r>
              <a:rPr lang="en-US" b="1" dirty="0"/>
              <a:t> </a:t>
            </a:r>
            <a:r>
              <a:rPr lang="en-US" b="1" dirty="0" err="1"/>
              <a:t>goede</a:t>
            </a:r>
            <a:r>
              <a:rPr lang="en-US" b="1" dirty="0"/>
              <a:t> </a:t>
            </a:r>
            <a:r>
              <a:rPr lang="en-US" b="1" dirty="0" err="1"/>
              <a:t>inschatting</a:t>
            </a:r>
            <a:r>
              <a:rPr lang="en-US" b="1" dirty="0"/>
              <a:t> </a:t>
            </a:r>
            <a:r>
              <a:rPr lang="en-US" b="1" dirty="0" err="1"/>
              <a:t>maken</a:t>
            </a:r>
            <a:r>
              <a:rPr lang="en-US" b="1" dirty="0"/>
              <a:t> hoe </a:t>
            </a:r>
            <a:r>
              <a:rPr lang="en-US" b="1" dirty="0" err="1"/>
              <a:t>effectief</a:t>
            </a:r>
            <a:r>
              <a:rPr lang="en-US" b="1" dirty="0"/>
              <a:t> de </a:t>
            </a:r>
            <a:r>
              <a:rPr lang="en-US" b="1" dirty="0" err="1"/>
              <a:t>interventie</a:t>
            </a:r>
            <a:r>
              <a:rPr lang="en-US" b="1" dirty="0"/>
              <a:t> is, </a:t>
            </a:r>
            <a:r>
              <a:rPr lang="en-US" b="1" dirty="0" err="1"/>
              <a:t>zowel</a:t>
            </a:r>
            <a:r>
              <a:rPr lang="en-US" b="1" dirty="0"/>
              <a:t> op </a:t>
            </a:r>
            <a:r>
              <a:rPr lang="en-US" b="1" dirty="0" err="1"/>
              <a:t>korte</a:t>
            </a:r>
            <a:r>
              <a:rPr lang="en-US" b="1" dirty="0"/>
              <a:t> </a:t>
            </a:r>
            <a:r>
              <a:rPr lang="en-US" b="1" dirty="0" err="1"/>
              <a:t>als</a:t>
            </a:r>
            <a:r>
              <a:rPr lang="en-US" b="1" dirty="0"/>
              <a:t> op </a:t>
            </a:r>
            <a:r>
              <a:rPr lang="en-US" b="1" dirty="0" err="1"/>
              <a:t>lange</a:t>
            </a:r>
            <a:r>
              <a:rPr lang="en-US" b="1" dirty="0"/>
              <a:t> </a:t>
            </a:r>
            <a:r>
              <a:rPr lang="en-US" b="1" dirty="0" err="1"/>
              <a:t>termijn</a:t>
            </a:r>
            <a:r>
              <a:rPr lang="en-US" b="1" dirty="0"/>
              <a:t>: </a:t>
            </a:r>
          </a:p>
          <a:p>
            <a:pPr marL="0" indent="0">
              <a:buNone/>
            </a:pPr>
            <a:r>
              <a:rPr lang="en-US" dirty="0"/>
              <a:t>J/N</a:t>
            </a:r>
          </a:p>
          <a:p>
            <a:r>
              <a:rPr lang="en-US" b="1" dirty="0"/>
              <a:t>3. we </a:t>
            </a:r>
            <a:r>
              <a:rPr lang="en-US" b="1" dirty="0" err="1"/>
              <a:t>kunnen</a:t>
            </a:r>
            <a:r>
              <a:rPr lang="en-US" b="1" dirty="0"/>
              <a:t> </a:t>
            </a:r>
            <a:r>
              <a:rPr lang="en-US" b="1" dirty="0" err="1"/>
              <a:t>een</a:t>
            </a:r>
            <a:r>
              <a:rPr lang="en-US" b="1" dirty="0"/>
              <a:t> </a:t>
            </a:r>
            <a:r>
              <a:rPr lang="en-US" b="1" dirty="0" err="1"/>
              <a:t>goede</a:t>
            </a:r>
            <a:r>
              <a:rPr lang="en-US" b="1" dirty="0"/>
              <a:t> </a:t>
            </a:r>
            <a:r>
              <a:rPr lang="en-US" b="1" dirty="0" err="1"/>
              <a:t>inschatting</a:t>
            </a:r>
            <a:r>
              <a:rPr lang="en-US" b="1" dirty="0"/>
              <a:t> </a:t>
            </a:r>
            <a:r>
              <a:rPr lang="en-US" b="1" dirty="0" err="1"/>
              <a:t>maken</a:t>
            </a:r>
            <a:r>
              <a:rPr lang="en-US" b="1" dirty="0"/>
              <a:t> van de </a:t>
            </a:r>
            <a:r>
              <a:rPr lang="en-US" b="1" dirty="0" err="1"/>
              <a:t>gevolgen</a:t>
            </a:r>
            <a:r>
              <a:rPr lang="en-US" b="1" dirty="0"/>
              <a:t> van het </a:t>
            </a:r>
            <a:r>
              <a:rPr lang="en-US" b="1" dirty="0" err="1"/>
              <a:t>versterken</a:t>
            </a:r>
            <a:r>
              <a:rPr lang="en-US" b="1" dirty="0"/>
              <a:t> van </a:t>
            </a:r>
            <a:r>
              <a:rPr lang="en-US" b="1" dirty="0" err="1"/>
              <a:t>bijvoorbeeld</a:t>
            </a:r>
            <a:r>
              <a:rPr lang="en-US" b="1" dirty="0"/>
              <a:t> </a:t>
            </a:r>
            <a:r>
              <a:rPr lang="en-US" b="1" dirty="0" err="1"/>
              <a:t>een</a:t>
            </a:r>
            <a:r>
              <a:rPr lang="en-US" b="1" dirty="0"/>
              <a:t> </a:t>
            </a:r>
            <a:r>
              <a:rPr lang="en-US" b="1" dirty="0" err="1"/>
              <a:t>mulitsorteerbak</a:t>
            </a:r>
            <a:r>
              <a:rPr lang="en-US" b="1" dirty="0"/>
              <a:t> door het </a:t>
            </a:r>
            <a:r>
              <a:rPr lang="en-US" b="1" dirty="0" err="1"/>
              <a:t>scheidingsgedrag</a:t>
            </a:r>
            <a:r>
              <a:rPr lang="en-US" b="1" dirty="0"/>
              <a:t> van </a:t>
            </a:r>
            <a:r>
              <a:rPr lang="en-US" b="1" dirty="0" err="1"/>
              <a:t>huishoudens</a:t>
            </a:r>
            <a:r>
              <a:rPr lang="en-US" b="1" dirty="0"/>
              <a:t> die de </a:t>
            </a:r>
            <a:r>
              <a:rPr lang="en-US" b="1" dirty="0" err="1"/>
              <a:t>bak</a:t>
            </a:r>
            <a:r>
              <a:rPr lang="en-US" b="1" dirty="0"/>
              <a:t> </a:t>
            </a:r>
            <a:r>
              <a:rPr lang="en-US" b="1" dirty="0" err="1"/>
              <a:t>hebben</a:t>
            </a:r>
            <a:r>
              <a:rPr lang="en-US" b="1" dirty="0"/>
              <a:t> </a:t>
            </a:r>
            <a:r>
              <a:rPr lang="en-US" b="1" dirty="0" err="1"/>
              <a:t>geaccepteerd</a:t>
            </a:r>
            <a:r>
              <a:rPr lang="en-US" b="1" dirty="0"/>
              <a:t>  </a:t>
            </a:r>
            <a:r>
              <a:rPr lang="en-US" b="1" dirty="0" err="1"/>
              <a:t>te</a:t>
            </a:r>
            <a:r>
              <a:rPr lang="en-US" b="1" dirty="0"/>
              <a:t> </a:t>
            </a:r>
            <a:r>
              <a:rPr lang="en-US" b="1" dirty="0" err="1"/>
              <a:t>vergelijken</a:t>
            </a:r>
            <a:r>
              <a:rPr lang="en-US" b="1" dirty="0"/>
              <a:t> met het </a:t>
            </a:r>
            <a:r>
              <a:rPr lang="en-US" b="1" dirty="0" err="1"/>
              <a:t>scheidingsgedrag</a:t>
            </a:r>
            <a:r>
              <a:rPr lang="en-US" b="1" dirty="0"/>
              <a:t> van de </a:t>
            </a:r>
            <a:r>
              <a:rPr lang="en-US" b="1" dirty="0" err="1"/>
              <a:t>huishoudens</a:t>
            </a:r>
            <a:r>
              <a:rPr lang="en-US" b="1" dirty="0"/>
              <a:t> die de </a:t>
            </a:r>
            <a:r>
              <a:rPr lang="en-US" b="1" dirty="0" err="1"/>
              <a:t>bak</a:t>
            </a:r>
            <a:r>
              <a:rPr lang="en-US" b="1" dirty="0"/>
              <a:t> </a:t>
            </a:r>
            <a:r>
              <a:rPr lang="en-US" b="1" dirty="0" err="1"/>
              <a:t>niet</a:t>
            </a:r>
            <a:r>
              <a:rPr lang="en-US" b="1" dirty="0"/>
              <a:t> </a:t>
            </a:r>
            <a:r>
              <a:rPr lang="en-US" b="1" dirty="0" err="1"/>
              <a:t>hebben</a:t>
            </a:r>
            <a:r>
              <a:rPr lang="en-US" b="1" dirty="0"/>
              <a:t> </a:t>
            </a:r>
            <a:r>
              <a:rPr lang="en-US" b="1" dirty="0" err="1"/>
              <a:t>aangenomen</a:t>
            </a:r>
            <a:r>
              <a:rPr lang="en-US" b="1" dirty="0"/>
              <a:t>. </a:t>
            </a:r>
          </a:p>
          <a:p>
            <a:pPr marL="0" indent="0">
              <a:buNone/>
            </a:pPr>
            <a:r>
              <a:rPr lang="en-US" dirty="0"/>
              <a:t>J/N</a:t>
            </a:r>
          </a:p>
          <a:p>
            <a:endParaRPr lang="en-US" dirty="0"/>
          </a:p>
        </p:txBody>
      </p:sp>
    </p:spTree>
    <p:extLst>
      <p:ext uri="{BB962C8B-B14F-4D97-AF65-F5344CB8AC3E}">
        <p14:creationId xmlns:p14="http://schemas.microsoft.com/office/powerpoint/2010/main" val="1959819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2FAC6-D16C-4679-B76F-3958E3BB4BD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5B58D8E-D753-40C5-849F-7A7A53BE825F}"/>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478F00E2-12BA-4BBC-A05A-2E16E8D509D5}"/>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F19487F0-4CEC-4D7F-B10A-8C9D136051A3}"/>
              </a:ext>
            </a:extLst>
          </p:cNvPr>
          <p:cNvSpPr txBox="1">
            <a:spLocks/>
          </p:cNvSpPr>
          <p:nvPr/>
        </p:nvSpPr>
        <p:spPr>
          <a:xfrm>
            <a:off x="3680834" y="3608177"/>
            <a:ext cx="1782331" cy="567009"/>
          </a:xfrm>
          <a:prstGeom prst="rect">
            <a:avLst/>
          </a:prstGeom>
        </p:spPr>
        <p:txBody>
          <a:bodyPr vert="horz" lIns="91440" tIns="45720" rIns="91440" bIns="45720" rtlCol="0">
            <a:normAutofit/>
          </a:bodyPr>
          <a:lstStyle>
            <a:lvl1pPr marL="257175" indent="-257175" algn="l" defTabSz="342900" rtl="0" eaLnBrk="1" latinLnBrk="0" hangingPunct="1">
              <a:lnSpc>
                <a:spcPct val="120000"/>
              </a:lnSpc>
              <a:spcBef>
                <a:spcPts val="75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557213" indent="-214313" algn="l" defTabSz="342900" rtl="0" eaLnBrk="1" latinLnBrk="0" hangingPunct="1">
              <a:lnSpc>
                <a:spcPct val="120000"/>
              </a:lnSpc>
              <a:spcBef>
                <a:spcPts val="750"/>
              </a:spcBef>
              <a:spcAft>
                <a:spcPts val="0"/>
              </a:spcAft>
              <a:buClr>
                <a:schemeClr val="accent1"/>
              </a:buClr>
              <a:buSzPct val="80000"/>
              <a:buFont typeface="Wingdings" panose="05000000000000000000" pitchFamily="2" charset="2"/>
              <a:buChar char="q"/>
              <a:defRPr sz="1650" kern="1200">
                <a:solidFill>
                  <a:schemeClr val="tx1">
                    <a:lumMod val="75000"/>
                    <a:lumOff val="25000"/>
                  </a:schemeClr>
                </a:solidFill>
                <a:latin typeface="+mn-lt"/>
                <a:ea typeface="+mn-ea"/>
                <a:cs typeface="+mn-cs"/>
              </a:defRPr>
            </a:lvl2pPr>
            <a:lvl3pPr marL="857250" indent="-171450" algn="l" defTabSz="342900" rtl="0" eaLnBrk="1" latinLnBrk="0" hangingPunct="1">
              <a:lnSpc>
                <a:spcPct val="120000"/>
              </a:lnSpc>
              <a:spcBef>
                <a:spcPts val="75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200150" indent="-171450" algn="l" defTabSz="342900" rtl="0" eaLnBrk="1" latinLnBrk="0" hangingPunct="1">
              <a:lnSpc>
                <a:spcPct val="120000"/>
              </a:lnSpc>
              <a:spcBef>
                <a:spcPts val="750"/>
              </a:spcBef>
              <a:spcAft>
                <a:spcPts val="0"/>
              </a:spcAft>
              <a:buClr>
                <a:schemeClr val="accent1"/>
              </a:buClr>
              <a:buSzPct val="80000"/>
              <a:buFont typeface="Wingdings" panose="05000000000000000000" pitchFamily="2" charset="2"/>
              <a:buChar char="q"/>
              <a:defRPr sz="1350" kern="1200">
                <a:solidFill>
                  <a:schemeClr val="tx1">
                    <a:lumMod val="75000"/>
                    <a:lumOff val="25000"/>
                  </a:schemeClr>
                </a:solidFill>
                <a:latin typeface="+mn-lt"/>
                <a:ea typeface="+mn-ea"/>
                <a:cs typeface="+mn-cs"/>
              </a:defRPr>
            </a:lvl4pPr>
            <a:lvl5pPr marL="1543050" indent="-171450" algn="l" defTabSz="342900" rtl="0" eaLnBrk="1" latinLnBrk="0" hangingPunct="1">
              <a:lnSpc>
                <a:spcPct val="120000"/>
              </a:lnSpc>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buFont typeface="Wingdings 3" charset="2"/>
              <a:buNone/>
            </a:pPr>
            <a:r>
              <a:rPr lang="nl-NL" dirty="0"/>
              <a:t>Vragen 3-4</a:t>
            </a:r>
          </a:p>
        </p:txBody>
      </p:sp>
    </p:spTree>
    <p:extLst>
      <p:ext uri="{BB962C8B-B14F-4D97-AF65-F5344CB8AC3E}">
        <p14:creationId xmlns:p14="http://schemas.microsoft.com/office/powerpoint/2010/main" val="521609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nl-NL"/>
              <a:t>Onderzoeksopzet (3)</a:t>
            </a:r>
            <a:endParaRPr lang="en-US" dirty="0"/>
          </a:p>
        </p:txBody>
      </p:sp>
      <p:sp>
        <p:nvSpPr>
          <p:cNvPr id="4" name="Content Placeholder 2"/>
          <p:cNvSpPr>
            <a:spLocks noGrp="1"/>
          </p:cNvSpPr>
          <p:nvPr>
            <p:ph idx="1"/>
          </p:nvPr>
        </p:nvSpPr>
        <p:spPr>
          <a:xfrm>
            <a:off x="508001" y="931461"/>
            <a:ext cx="6217235" cy="4206923"/>
          </a:xfrm>
        </p:spPr>
        <p:txBody>
          <a:bodyPr>
            <a:normAutofit lnSpcReduction="10000"/>
          </a:bodyPr>
          <a:lstStyle/>
          <a:p>
            <a:r>
              <a:rPr lang="en-US" dirty="0"/>
              <a:t>Twee </a:t>
            </a:r>
            <a:r>
              <a:rPr lang="en-US" dirty="0" err="1"/>
              <a:t>veelgebruikte</a:t>
            </a:r>
            <a:r>
              <a:rPr lang="en-US" dirty="0"/>
              <a:t> type </a:t>
            </a:r>
            <a:r>
              <a:rPr lang="nl-NL" dirty="0"/>
              <a:t>pilotbenaderingen</a:t>
            </a:r>
          </a:p>
          <a:p>
            <a:pPr lvl="1"/>
            <a:r>
              <a:rPr lang="nl-NL" dirty="0"/>
              <a:t>… maar geen zuivere effectmetingen</a:t>
            </a:r>
          </a:p>
          <a:p>
            <a:r>
              <a:rPr lang="nl-NL" dirty="0"/>
              <a:t>Dit onderzoek: experimentele aanpak</a:t>
            </a:r>
          </a:p>
          <a:p>
            <a:pPr lvl="1"/>
            <a:r>
              <a:rPr lang="nl-NL" dirty="0"/>
              <a:t>Alle hhs ingedeeld in groepen die de interventie zouden ondergaan, en zij die “met rust gelaten zouden worden”</a:t>
            </a:r>
          </a:p>
          <a:p>
            <a:pPr lvl="1"/>
            <a:r>
              <a:rPr lang="nl-NL" dirty="0"/>
              <a:t>Willekeurige toewijzing:</a:t>
            </a:r>
          </a:p>
          <a:p>
            <a:pPr lvl="2"/>
            <a:r>
              <a:rPr lang="nl-NL" dirty="0"/>
              <a:t>Zelfde aandeel </a:t>
            </a:r>
            <a:r>
              <a:rPr lang="nl-NL" dirty="0" err="1"/>
              <a:t>milieubewusten</a:t>
            </a:r>
            <a:r>
              <a:rPr lang="nl-NL" dirty="0"/>
              <a:t> in elke groep; zelfde aandeel “grote gezinnen” in elke groep, etc.</a:t>
            </a:r>
          </a:p>
          <a:p>
            <a:pPr lvl="2"/>
            <a:r>
              <a:rPr lang="nl-NL" dirty="0"/>
              <a:t>Als (nagenoeg) identieke groepen hetzelfde behandeld worden, zullen ze zich gemiddeld ook hetzelfde gedragen</a:t>
            </a:r>
          </a:p>
          <a:p>
            <a:r>
              <a:rPr lang="nl-NL" dirty="0"/>
              <a:t>Veel moeite, maar hadden we niet gewoon een van de twee standaardpilotbenaderingen kunnen nemen?</a:t>
            </a:r>
          </a:p>
        </p:txBody>
      </p:sp>
      <p:pic>
        <p:nvPicPr>
          <p:cNvPr id="3074" name="Picture 2" descr="How Volunteering Can Help With Your Career - The M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74" r="18874"/>
          <a:stretch/>
        </p:blipFill>
        <p:spPr bwMode="auto">
          <a:xfrm>
            <a:off x="6725236" y="3088156"/>
            <a:ext cx="1073622" cy="14323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248" r="15111" b="14221"/>
          <a:stretch/>
        </p:blipFill>
        <p:spPr>
          <a:xfrm>
            <a:off x="7825701" y="3097426"/>
            <a:ext cx="1288192" cy="1423086"/>
          </a:xfrm>
          <a:prstGeom prst="rect">
            <a:avLst/>
          </a:prstGeom>
        </p:spPr>
      </p:pic>
      <p:pic>
        <p:nvPicPr>
          <p:cNvPr id="9" name="Picture 6" descr="Afbeeldingsresultaat voor weight loss before af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5" t="7992" r="52035" b="3956"/>
          <a:stretch/>
        </p:blipFill>
        <p:spPr bwMode="auto">
          <a:xfrm>
            <a:off x="6809810" y="457200"/>
            <a:ext cx="1949892" cy="238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84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8355314" cy="645641"/>
          </a:xfrm>
        </p:spPr>
        <p:txBody>
          <a:bodyPr>
            <a:normAutofit/>
          </a:bodyPr>
          <a:lstStyle/>
          <a:p>
            <a:r>
              <a:rPr lang="en-US" dirty="0"/>
              <a:t>Before/after…</a:t>
            </a:r>
          </a:p>
        </p:txBody>
      </p:sp>
      <p:pic>
        <p:nvPicPr>
          <p:cNvPr id="6" name="Picture 5"/>
          <p:cNvPicPr>
            <a:picLocks noChangeAspect="1"/>
          </p:cNvPicPr>
          <p:nvPr/>
        </p:nvPicPr>
        <p:blipFill>
          <a:blip r:embed="rId2"/>
          <a:stretch>
            <a:fillRect/>
          </a:stretch>
        </p:blipFill>
        <p:spPr>
          <a:xfrm>
            <a:off x="1019397" y="1307101"/>
            <a:ext cx="5021204" cy="3650531"/>
          </a:xfrm>
          <a:prstGeom prst="rect">
            <a:avLst/>
          </a:prstGeom>
        </p:spPr>
      </p:pic>
      <p:sp>
        <p:nvSpPr>
          <p:cNvPr id="3" name="Rectangle 2"/>
          <p:cNvSpPr/>
          <p:nvPr/>
        </p:nvSpPr>
        <p:spPr>
          <a:xfrm>
            <a:off x="4504037" y="3011960"/>
            <a:ext cx="1649628" cy="76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8" name="Rectangle 7"/>
          <p:cNvSpPr/>
          <p:nvPr/>
        </p:nvSpPr>
        <p:spPr>
          <a:xfrm>
            <a:off x="3716294" y="3042850"/>
            <a:ext cx="750671" cy="76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9" name="Rectangle 8"/>
          <p:cNvSpPr/>
          <p:nvPr/>
        </p:nvSpPr>
        <p:spPr>
          <a:xfrm>
            <a:off x="3673042" y="2985170"/>
            <a:ext cx="750671" cy="76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7" name="Rectangle 6"/>
          <p:cNvSpPr/>
          <p:nvPr/>
        </p:nvSpPr>
        <p:spPr>
          <a:xfrm>
            <a:off x="1543031" y="2808356"/>
            <a:ext cx="2060198" cy="76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pic>
        <p:nvPicPr>
          <p:cNvPr id="12" name="Picture 6" descr="Afbeeldingsresultaat voor weight loss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5" t="7992" r="75992" b="3956"/>
          <a:stretch/>
        </p:blipFill>
        <p:spPr bwMode="auto">
          <a:xfrm>
            <a:off x="6809811" y="457200"/>
            <a:ext cx="929933" cy="23841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fbeeldingsresultaat voor weight loss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5" t="7992" r="75992" b="3956"/>
          <a:stretch/>
        </p:blipFill>
        <p:spPr bwMode="auto">
          <a:xfrm>
            <a:off x="7794156" y="469140"/>
            <a:ext cx="929933" cy="238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19393" y="1303076"/>
            <a:ext cx="5021204" cy="3650531"/>
          </a:xfrm>
          <a:prstGeom prst="rect">
            <a:avLst/>
          </a:prstGeom>
        </p:spPr>
      </p:pic>
      <p:sp>
        <p:nvSpPr>
          <p:cNvPr id="6" name="Rectangle 5"/>
          <p:cNvSpPr/>
          <p:nvPr/>
        </p:nvSpPr>
        <p:spPr>
          <a:xfrm>
            <a:off x="4522572" y="3011960"/>
            <a:ext cx="1649628" cy="76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pic>
        <p:nvPicPr>
          <p:cNvPr id="7" name="Picture 6"/>
          <p:cNvPicPr>
            <a:picLocks noChangeAspect="1"/>
          </p:cNvPicPr>
          <p:nvPr/>
        </p:nvPicPr>
        <p:blipFill rotWithShape="1">
          <a:blip r:embed="rId3"/>
          <a:srcRect l="51864"/>
          <a:stretch/>
        </p:blipFill>
        <p:spPr>
          <a:xfrm>
            <a:off x="3623619" y="1307101"/>
            <a:ext cx="2416982" cy="3650531"/>
          </a:xfrm>
          <a:prstGeom prst="rect">
            <a:avLst/>
          </a:prstGeom>
        </p:spPr>
      </p:pic>
      <p:sp>
        <p:nvSpPr>
          <p:cNvPr id="3" name="Title 2"/>
          <p:cNvSpPr>
            <a:spLocks noGrp="1"/>
          </p:cNvSpPr>
          <p:nvPr>
            <p:ph type="title"/>
          </p:nvPr>
        </p:nvSpPr>
        <p:spPr>
          <a:xfrm>
            <a:off x="508000" y="457200"/>
            <a:ext cx="7252825" cy="645641"/>
          </a:xfrm>
        </p:spPr>
        <p:txBody>
          <a:bodyPr/>
          <a:lstStyle/>
          <a:p>
            <a:r>
              <a:rPr lang="en-US" dirty="0"/>
              <a:t>Before/after… of </a:t>
            </a:r>
            <a:r>
              <a:rPr lang="en-US" dirty="0" err="1"/>
              <a:t>een</a:t>
            </a:r>
            <a:r>
              <a:rPr lang="en-US" dirty="0"/>
              <a:t> </a:t>
            </a:r>
            <a:r>
              <a:rPr lang="en-US" dirty="0" err="1"/>
              <a:t>controlegroep</a:t>
            </a:r>
            <a:r>
              <a:rPr lang="en-US" dirty="0"/>
              <a:t>?</a:t>
            </a:r>
          </a:p>
        </p:txBody>
      </p:sp>
      <p:grpSp>
        <p:nvGrpSpPr>
          <p:cNvPr id="10" name="Group 9"/>
          <p:cNvGrpSpPr/>
          <p:nvPr/>
        </p:nvGrpSpPr>
        <p:grpSpPr>
          <a:xfrm>
            <a:off x="1781033" y="2324099"/>
            <a:ext cx="1551209" cy="804243"/>
            <a:chOff x="2374711" y="3098798"/>
            <a:chExt cx="2068279" cy="1072324"/>
          </a:xfrm>
        </p:grpSpPr>
        <p:cxnSp>
          <p:nvCxnSpPr>
            <p:cNvPr id="11" name="Straight Arrow Connector 10"/>
            <p:cNvCxnSpPr/>
            <p:nvPr/>
          </p:nvCxnSpPr>
          <p:spPr>
            <a:xfrm flipH="1">
              <a:off x="2374711" y="3611564"/>
              <a:ext cx="259307" cy="5595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06134" y="3098798"/>
              <a:ext cx="1936856" cy="446276"/>
            </a:xfrm>
            <a:prstGeom prst="rect">
              <a:avLst/>
            </a:prstGeom>
            <a:noFill/>
          </p:spPr>
          <p:txBody>
            <a:bodyPr wrap="none" rtlCol="0">
              <a:spAutoFit/>
            </a:bodyPr>
            <a:lstStyle/>
            <a:p>
              <a:pPr defTabSz="342900"/>
              <a:r>
                <a:rPr lang="en-US" sz="1575" dirty="0" err="1">
                  <a:solidFill>
                    <a:prstClr val="black"/>
                  </a:solidFill>
                  <a:latin typeface="Trebuchet MS" panose="020B0603020202020204"/>
                </a:rPr>
                <a:t>controlegroep</a:t>
              </a:r>
              <a:endParaRPr lang="en-US" sz="1575" dirty="0">
                <a:solidFill>
                  <a:prstClr val="black"/>
                </a:solidFill>
                <a:latin typeface="Trebuchet MS" panose="020B0603020202020204"/>
              </a:endParaRPr>
            </a:p>
          </p:txBody>
        </p:sp>
      </p:grpSp>
    </p:spTree>
    <p:extLst>
      <p:ext uri="{BB962C8B-B14F-4D97-AF65-F5344CB8AC3E}">
        <p14:creationId xmlns:p14="http://schemas.microsoft.com/office/powerpoint/2010/main" val="137297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7765004" cy="645641"/>
          </a:xfrm>
        </p:spPr>
        <p:txBody>
          <a:bodyPr/>
          <a:lstStyle/>
          <a:p>
            <a:r>
              <a:rPr lang="en-US" dirty="0"/>
              <a:t>Before/after… of </a:t>
            </a:r>
            <a:r>
              <a:rPr lang="en-US" dirty="0" err="1"/>
              <a:t>een</a:t>
            </a:r>
            <a:r>
              <a:rPr lang="en-US" dirty="0"/>
              <a:t> </a:t>
            </a:r>
            <a:r>
              <a:rPr lang="en-US" dirty="0" err="1"/>
              <a:t>controlegroep</a:t>
            </a:r>
            <a:r>
              <a:rPr lang="en-US" dirty="0"/>
              <a:t>?</a:t>
            </a:r>
          </a:p>
        </p:txBody>
      </p:sp>
      <p:pic>
        <p:nvPicPr>
          <p:cNvPr id="5" name="Picture 4"/>
          <p:cNvPicPr>
            <a:picLocks noChangeAspect="1"/>
          </p:cNvPicPr>
          <p:nvPr/>
        </p:nvPicPr>
        <p:blipFill>
          <a:blip r:embed="rId2"/>
          <a:stretch>
            <a:fillRect/>
          </a:stretch>
        </p:blipFill>
        <p:spPr>
          <a:xfrm>
            <a:off x="1019393" y="1303076"/>
            <a:ext cx="5021204" cy="3650531"/>
          </a:xfrm>
          <a:prstGeom prst="rect">
            <a:avLst/>
          </a:prstGeom>
        </p:spPr>
      </p:pic>
      <p:sp>
        <p:nvSpPr>
          <p:cNvPr id="6" name="Rectangle 5"/>
          <p:cNvSpPr/>
          <p:nvPr/>
        </p:nvSpPr>
        <p:spPr>
          <a:xfrm>
            <a:off x="4522572" y="3011960"/>
            <a:ext cx="1649628" cy="763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pic>
        <p:nvPicPr>
          <p:cNvPr id="7" name="Picture 6"/>
          <p:cNvPicPr>
            <a:picLocks noChangeAspect="1"/>
          </p:cNvPicPr>
          <p:nvPr/>
        </p:nvPicPr>
        <p:blipFill rotWithShape="1">
          <a:blip r:embed="rId3"/>
          <a:srcRect l="69583" t="8425"/>
          <a:stretch/>
        </p:blipFill>
        <p:spPr>
          <a:xfrm>
            <a:off x="4513305" y="1614668"/>
            <a:ext cx="1527295" cy="3342963"/>
          </a:xfrm>
          <a:prstGeom prst="rect">
            <a:avLst/>
          </a:prstGeom>
        </p:spPr>
      </p:pic>
      <p:grpSp>
        <p:nvGrpSpPr>
          <p:cNvPr id="13" name="Group 12"/>
          <p:cNvGrpSpPr/>
          <p:nvPr/>
        </p:nvGrpSpPr>
        <p:grpSpPr>
          <a:xfrm>
            <a:off x="1781033" y="2324099"/>
            <a:ext cx="1551209" cy="804243"/>
            <a:chOff x="2374711" y="3098798"/>
            <a:chExt cx="2068279" cy="1072324"/>
          </a:xfrm>
        </p:grpSpPr>
        <p:cxnSp>
          <p:nvCxnSpPr>
            <p:cNvPr id="14" name="Straight Arrow Connector 13"/>
            <p:cNvCxnSpPr/>
            <p:nvPr/>
          </p:nvCxnSpPr>
          <p:spPr>
            <a:xfrm flipH="1">
              <a:off x="2374711" y="3611564"/>
              <a:ext cx="259307" cy="5595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06134" y="3098798"/>
              <a:ext cx="1936856" cy="446276"/>
            </a:xfrm>
            <a:prstGeom prst="rect">
              <a:avLst/>
            </a:prstGeom>
            <a:noFill/>
          </p:spPr>
          <p:txBody>
            <a:bodyPr wrap="none" rtlCol="0">
              <a:spAutoFit/>
            </a:bodyPr>
            <a:lstStyle/>
            <a:p>
              <a:pPr defTabSz="342900"/>
              <a:r>
                <a:rPr lang="en-US" sz="1575" dirty="0" err="1">
                  <a:solidFill>
                    <a:prstClr val="black"/>
                  </a:solidFill>
                  <a:latin typeface="Trebuchet MS" panose="020B0603020202020204"/>
                </a:rPr>
                <a:t>controlegroep</a:t>
              </a:r>
              <a:endParaRPr lang="en-US" sz="1575" dirty="0">
                <a:solidFill>
                  <a:prstClr val="black"/>
                </a:solidFill>
                <a:latin typeface="Trebuchet MS" panose="020B0603020202020204"/>
              </a:endParaRPr>
            </a:p>
          </p:txBody>
        </p:sp>
      </p:grpSp>
    </p:spTree>
    <p:extLst>
      <p:ext uri="{BB962C8B-B14F-4D97-AF65-F5344CB8AC3E}">
        <p14:creationId xmlns:p14="http://schemas.microsoft.com/office/powerpoint/2010/main" val="4130661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7730281" cy="645641"/>
          </a:xfrm>
        </p:spPr>
        <p:txBody>
          <a:bodyPr/>
          <a:lstStyle/>
          <a:p>
            <a:r>
              <a:rPr lang="en-US" dirty="0"/>
              <a:t>Before/after… of </a:t>
            </a:r>
            <a:r>
              <a:rPr lang="en-US" dirty="0" err="1"/>
              <a:t>een</a:t>
            </a:r>
            <a:r>
              <a:rPr lang="en-US" dirty="0"/>
              <a:t> </a:t>
            </a:r>
            <a:r>
              <a:rPr lang="en-US" dirty="0" err="1"/>
              <a:t>controlegroep</a:t>
            </a:r>
            <a:r>
              <a:rPr lang="en-US" dirty="0"/>
              <a:t>?</a:t>
            </a:r>
          </a:p>
        </p:txBody>
      </p:sp>
      <p:pic>
        <p:nvPicPr>
          <p:cNvPr id="5" name="Picture 4"/>
          <p:cNvPicPr>
            <a:picLocks noChangeAspect="1"/>
          </p:cNvPicPr>
          <p:nvPr/>
        </p:nvPicPr>
        <p:blipFill>
          <a:blip r:embed="rId3"/>
          <a:stretch>
            <a:fillRect/>
          </a:stretch>
        </p:blipFill>
        <p:spPr>
          <a:xfrm>
            <a:off x="1019393" y="1303076"/>
            <a:ext cx="5021204" cy="3650531"/>
          </a:xfrm>
          <a:prstGeom prst="rect">
            <a:avLst/>
          </a:prstGeom>
        </p:spPr>
      </p:pic>
      <p:pic>
        <p:nvPicPr>
          <p:cNvPr id="6" name="Picture 5"/>
          <p:cNvPicPr>
            <a:picLocks noChangeAspect="1"/>
          </p:cNvPicPr>
          <p:nvPr/>
        </p:nvPicPr>
        <p:blipFill>
          <a:blip r:embed="rId4"/>
          <a:stretch>
            <a:fillRect/>
          </a:stretch>
        </p:blipFill>
        <p:spPr>
          <a:xfrm>
            <a:off x="5873571" y="1303077"/>
            <a:ext cx="3173836" cy="1889236"/>
          </a:xfrm>
          <a:prstGeom prst="rect">
            <a:avLst/>
          </a:prstGeom>
        </p:spPr>
      </p:pic>
      <p:sp>
        <p:nvSpPr>
          <p:cNvPr id="3" name="Rectangle 2"/>
          <p:cNvSpPr/>
          <p:nvPr/>
        </p:nvSpPr>
        <p:spPr>
          <a:xfrm>
            <a:off x="6839955" y="1689100"/>
            <a:ext cx="602245" cy="109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8" name="Rectangle 7"/>
          <p:cNvSpPr/>
          <p:nvPr/>
        </p:nvSpPr>
        <p:spPr>
          <a:xfrm>
            <a:off x="8236956" y="1469524"/>
            <a:ext cx="602245" cy="131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pSp>
        <p:nvGrpSpPr>
          <p:cNvPr id="12" name="Group 11"/>
          <p:cNvGrpSpPr/>
          <p:nvPr/>
        </p:nvGrpSpPr>
        <p:grpSpPr>
          <a:xfrm>
            <a:off x="1781033" y="2324099"/>
            <a:ext cx="1551209" cy="804243"/>
            <a:chOff x="2374711" y="3098798"/>
            <a:chExt cx="2068279" cy="1072324"/>
          </a:xfrm>
        </p:grpSpPr>
        <p:cxnSp>
          <p:nvCxnSpPr>
            <p:cNvPr id="13" name="Straight Arrow Connector 12"/>
            <p:cNvCxnSpPr/>
            <p:nvPr/>
          </p:nvCxnSpPr>
          <p:spPr>
            <a:xfrm flipH="1">
              <a:off x="2374711" y="3611564"/>
              <a:ext cx="259307" cy="5595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06134" y="3098798"/>
              <a:ext cx="1936856" cy="446276"/>
            </a:xfrm>
            <a:prstGeom prst="rect">
              <a:avLst/>
            </a:prstGeom>
            <a:noFill/>
          </p:spPr>
          <p:txBody>
            <a:bodyPr wrap="none" rtlCol="0">
              <a:spAutoFit/>
            </a:bodyPr>
            <a:lstStyle/>
            <a:p>
              <a:pPr defTabSz="342900"/>
              <a:r>
                <a:rPr lang="en-US" sz="1575" dirty="0" err="1">
                  <a:solidFill>
                    <a:prstClr val="black"/>
                  </a:solidFill>
                  <a:latin typeface="Trebuchet MS" panose="020B0603020202020204"/>
                </a:rPr>
                <a:t>controlegroep</a:t>
              </a:r>
              <a:endParaRPr lang="en-US" sz="1575" dirty="0">
                <a:solidFill>
                  <a:prstClr val="black"/>
                </a:solidFill>
                <a:latin typeface="Trebuchet MS" panose="020B0603020202020204"/>
              </a:endParaRPr>
            </a:p>
          </p:txBody>
        </p:sp>
      </p:grpSp>
    </p:spTree>
    <p:extLst>
      <p:ext uri="{BB962C8B-B14F-4D97-AF65-F5344CB8AC3E}">
        <p14:creationId xmlns:p14="http://schemas.microsoft.com/office/powerpoint/2010/main" val="10655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Doelstelling is om bronscheiding gfe te verbeteren in hoogbouw</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3</a:t>
            </a:fld>
            <a:endParaRPr lang="nl-NL" altLang="nl-NL"/>
          </a:p>
        </p:txBody>
      </p:sp>
      <p:pic>
        <p:nvPicPr>
          <p:cNvPr id="6" name="Afbeelding 5">
            <a:extLst>
              <a:ext uri="{FF2B5EF4-FFF2-40B4-BE49-F238E27FC236}">
                <a16:creationId xmlns:a16="http://schemas.microsoft.com/office/drawing/2014/main" id="{ADFB3B4B-1998-4E26-A66D-9B5B80573012}"/>
              </a:ext>
            </a:extLst>
          </p:cNvPr>
          <p:cNvPicPr>
            <a:picLocks noChangeAspect="1"/>
          </p:cNvPicPr>
          <p:nvPr/>
        </p:nvPicPr>
        <p:blipFill>
          <a:blip r:embed="rId2"/>
          <a:stretch>
            <a:fillRect/>
          </a:stretch>
        </p:blipFill>
        <p:spPr>
          <a:xfrm>
            <a:off x="957532" y="1946942"/>
            <a:ext cx="6781831" cy="2235095"/>
          </a:xfrm>
          <a:prstGeom prst="rect">
            <a:avLst/>
          </a:prstGeom>
        </p:spPr>
      </p:pic>
    </p:spTree>
    <p:extLst>
      <p:ext uri="{BB962C8B-B14F-4D97-AF65-F5344CB8AC3E}">
        <p14:creationId xmlns:p14="http://schemas.microsoft.com/office/powerpoint/2010/main" val="11852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7730281" cy="645641"/>
          </a:xfrm>
        </p:spPr>
        <p:txBody>
          <a:bodyPr/>
          <a:lstStyle/>
          <a:p>
            <a:r>
              <a:rPr lang="en-US" dirty="0"/>
              <a:t>Before/after… of </a:t>
            </a:r>
            <a:r>
              <a:rPr lang="en-US" dirty="0" err="1"/>
              <a:t>een</a:t>
            </a:r>
            <a:r>
              <a:rPr lang="en-US" dirty="0"/>
              <a:t> </a:t>
            </a:r>
            <a:r>
              <a:rPr lang="en-US" dirty="0" err="1"/>
              <a:t>controlegroep</a:t>
            </a:r>
            <a:r>
              <a:rPr lang="en-US" dirty="0"/>
              <a:t>?</a:t>
            </a:r>
          </a:p>
        </p:txBody>
      </p:sp>
      <p:pic>
        <p:nvPicPr>
          <p:cNvPr id="5" name="Picture 4"/>
          <p:cNvPicPr>
            <a:picLocks noChangeAspect="1"/>
          </p:cNvPicPr>
          <p:nvPr/>
        </p:nvPicPr>
        <p:blipFill>
          <a:blip r:embed="rId2"/>
          <a:stretch>
            <a:fillRect/>
          </a:stretch>
        </p:blipFill>
        <p:spPr>
          <a:xfrm>
            <a:off x="1019393" y="1303076"/>
            <a:ext cx="5021204" cy="3650531"/>
          </a:xfrm>
          <a:prstGeom prst="rect">
            <a:avLst/>
          </a:prstGeom>
        </p:spPr>
      </p:pic>
      <p:pic>
        <p:nvPicPr>
          <p:cNvPr id="6" name="Picture 5"/>
          <p:cNvPicPr>
            <a:picLocks noChangeAspect="1"/>
          </p:cNvPicPr>
          <p:nvPr/>
        </p:nvPicPr>
        <p:blipFill>
          <a:blip r:embed="rId3"/>
          <a:stretch>
            <a:fillRect/>
          </a:stretch>
        </p:blipFill>
        <p:spPr>
          <a:xfrm>
            <a:off x="5873571" y="1303077"/>
            <a:ext cx="3173836" cy="1889236"/>
          </a:xfrm>
          <a:prstGeom prst="rect">
            <a:avLst/>
          </a:prstGeom>
        </p:spPr>
      </p:pic>
      <p:sp>
        <p:nvSpPr>
          <p:cNvPr id="8" name="Rectangle 7"/>
          <p:cNvSpPr/>
          <p:nvPr/>
        </p:nvSpPr>
        <p:spPr>
          <a:xfrm>
            <a:off x="8236956" y="1469524"/>
            <a:ext cx="602245" cy="131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pSp>
        <p:nvGrpSpPr>
          <p:cNvPr id="7" name="Group 6"/>
          <p:cNvGrpSpPr/>
          <p:nvPr/>
        </p:nvGrpSpPr>
        <p:grpSpPr>
          <a:xfrm>
            <a:off x="1781033" y="2324099"/>
            <a:ext cx="1551209" cy="804243"/>
            <a:chOff x="2374711" y="3098798"/>
            <a:chExt cx="2068279" cy="1072324"/>
          </a:xfrm>
        </p:grpSpPr>
        <p:cxnSp>
          <p:nvCxnSpPr>
            <p:cNvPr id="9" name="Straight Arrow Connector 8"/>
            <p:cNvCxnSpPr/>
            <p:nvPr/>
          </p:nvCxnSpPr>
          <p:spPr>
            <a:xfrm flipH="1">
              <a:off x="2374711" y="3611564"/>
              <a:ext cx="259307" cy="5595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06134" y="3098798"/>
              <a:ext cx="1936856" cy="446276"/>
            </a:xfrm>
            <a:prstGeom prst="rect">
              <a:avLst/>
            </a:prstGeom>
            <a:noFill/>
          </p:spPr>
          <p:txBody>
            <a:bodyPr wrap="none" rtlCol="0">
              <a:spAutoFit/>
            </a:bodyPr>
            <a:lstStyle/>
            <a:p>
              <a:pPr defTabSz="342900"/>
              <a:r>
                <a:rPr lang="en-US" sz="1575" dirty="0" err="1">
                  <a:solidFill>
                    <a:prstClr val="black"/>
                  </a:solidFill>
                  <a:latin typeface="Trebuchet MS" panose="020B0603020202020204"/>
                </a:rPr>
                <a:t>controlegroep</a:t>
              </a:r>
              <a:endParaRPr lang="en-US" sz="1575" dirty="0">
                <a:solidFill>
                  <a:prstClr val="black"/>
                </a:solidFill>
                <a:latin typeface="Trebuchet MS" panose="020B0603020202020204"/>
              </a:endParaRPr>
            </a:p>
          </p:txBody>
        </p:sp>
      </p:grpSp>
    </p:spTree>
    <p:extLst>
      <p:ext uri="{BB962C8B-B14F-4D97-AF65-F5344CB8AC3E}">
        <p14:creationId xmlns:p14="http://schemas.microsoft.com/office/powerpoint/2010/main" val="356507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Vrijwillige</a:t>
            </a:r>
            <a:r>
              <a:rPr lang="en-US" dirty="0"/>
              <a:t> </a:t>
            </a:r>
            <a:r>
              <a:rPr lang="en-US" dirty="0" err="1"/>
              <a:t>deelname</a:t>
            </a:r>
            <a:r>
              <a:rPr lang="en-US" dirty="0"/>
              <a:t> − of </a:t>
            </a:r>
            <a:r>
              <a:rPr lang="en-US" dirty="0" err="1"/>
              <a:t>controlegroep</a:t>
            </a:r>
            <a:r>
              <a:rPr lang="en-US" dirty="0"/>
              <a:t>?</a:t>
            </a:r>
          </a:p>
        </p:txBody>
      </p:sp>
      <p:sp>
        <p:nvSpPr>
          <p:cNvPr id="3" name="Content Placeholder 2"/>
          <p:cNvSpPr>
            <a:spLocks noGrp="1"/>
          </p:cNvSpPr>
          <p:nvPr>
            <p:ph idx="1"/>
          </p:nvPr>
        </p:nvSpPr>
        <p:spPr>
          <a:xfrm>
            <a:off x="508000" y="1223319"/>
            <a:ext cx="7189203" cy="3595816"/>
          </a:xfrm>
        </p:spPr>
        <p:txBody>
          <a:bodyPr/>
          <a:lstStyle/>
          <a:p>
            <a:r>
              <a:rPr lang="en-US" dirty="0"/>
              <a:t>Before/ after </a:t>
            </a:r>
            <a:r>
              <a:rPr lang="en-US" dirty="0" err="1"/>
              <a:t>dus</a:t>
            </a:r>
            <a:r>
              <a:rPr lang="en-US" dirty="0"/>
              <a:t> </a:t>
            </a:r>
            <a:r>
              <a:rPr lang="en-US" dirty="0" err="1"/>
              <a:t>lastig</a:t>
            </a:r>
            <a:r>
              <a:rPr lang="en-US" dirty="0"/>
              <a:t> </a:t>
            </a:r>
            <a:r>
              <a:rPr lang="en-US" dirty="0" err="1"/>
              <a:t>vanwege</a:t>
            </a:r>
            <a:r>
              <a:rPr lang="en-US" dirty="0"/>
              <a:t> de </a:t>
            </a:r>
            <a:r>
              <a:rPr lang="en-US" dirty="0" err="1"/>
              <a:t>seizoenen</a:t>
            </a:r>
            <a:r>
              <a:rPr lang="en-US" dirty="0"/>
              <a:t>…</a:t>
            </a:r>
          </a:p>
          <a:p>
            <a:pPr lvl="1"/>
            <a:r>
              <a:rPr lang="en-US" dirty="0" err="1"/>
              <a:t>En</a:t>
            </a:r>
            <a:r>
              <a:rPr lang="en-US" dirty="0"/>
              <a:t> </a:t>
            </a:r>
            <a:r>
              <a:rPr lang="en-US" dirty="0" err="1"/>
              <a:t>alle</a:t>
            </a:r>
            <a:r>
              <a:rPr lang="en-US" dirty="0"/>
              <a:t> </a:t>
            </a:r>
            <a:r>
              <a:rPr lang="en-US" dirty="0" err="1"/>
              <a:t>andere</a:t>
            </a:r>
            <a:r>
              <a:rPr lang="en-US" dirty="0"/>
              <a:t> </a:t>
            </a:r>
            <a:r>
              <a:rPr lang="en-US" dirty="0" err="1"/>
              <a:t>factoren</a:t>
            </a:r>
            <a:r>
              <a:rPr lang="en-US" dirty="0"/>
              <a:t> die </a:t>
            </a:r>
            <a:r>
              <a:rPr lang="en-US" dirty="0" err="1"/>
              <a:t>gedrag</a:t>
            </a:r>
            <a:r>
              <a:rPr lang="en-US" dirty="0"/>
              <a:t> over de </a:t>
            </a:r>
            <a:r>
              <a:rPr lang="en-US" dirty="0" err="1"/>
              <a:t>tijd</a:t>
            </a:r>
            <a:r>
              <a:rPr lang="en-US" dirty="0"/>
              <a:t> </a:t>
            </a:r>
            <a:r>
              <a:rPr lang="en-US" dirty="0" err="1"/>
              <a:t>kunnen</a:t>
            </a:r>
            <a:r>
              <a:rPr lang="en-US" dirty="0"/>
              <a:t> </a:t>
            </a:r>
            <a:r>
              <a:rPr lang="en-US" dirty="0" err="1"/>
              <a:t>veranderen</a:t>
            </a:r>
            <a:r>
              <a:rPr lang="en-US" dirty="0"/>
              <a:t>?</a:t>
            </a:r>
          </a:p>
          <a:p>
            <a:pPr lvl="1"/>
            <a:r>
              <a:rPr lang="en-US" dirty="0"/>
              <a:t>Maar </a:t>
            </a:r>
            <a:r>
              <a:rPr lang="en-US" dirty="0" err="1"/>
              <a:t>waarom</a:t>
            </a:r>
            <a:r>
              <a:rPr lang="en-US" dirty="0"/>
              <a:t> </a:t>
            </a:r>
            <a:r>
              <a:rPr lang="en-US" dirty="0" err="1"/>
              <a:t>niet</a:t>
            </a:r>
            <a:r>
              <a:rPr lang="en-US" dirty="0"/>
              <a:t> </a:t>
            </a:r>
            <a:r>
              <a:rPr lang="en-US" dirty="0" err="1"/>
              <a:t>gedrag</a:t>
            </a:r>
            <a:r>
              <a:rPr lang="en-US" dirty="0"/>
              <a:t> </a:t>
            </a:r>
            <a:r>
              <a:rPr lang="en-US" dirty="0" err="1"/>
              <a:t>hhs</a:t>
            </a:r>
            <a:r>
              <a:rPr lang="en-US" dirty="0"/>
              <a:t> die “</a:t>
            </a:r>
            <a:r>
              <a:rPr lang="en-US" dirty="0" err="1"/>
              <a:t>meedoen</a:t>
            </a:r>
            <a:r>
              <a:rPr lang="en-US" dirty="0"/>
              <a:t>” met de </a:t>
            </a:r>
            <a:r>
              <a:rPr lang="en-US" dirty="0" err="1"/>
              <a:t>interventie</a:t>
            </a:r>
            <a:r>
              <a:rPr lang="en-US" dirty="0"/>
              <a:t> </a:t>
            </a:r>
            <a:r>
              <a:rPr lang="en-US" dirty="0" err="1"/>
              <a:t>vergelijken</a:t>
            </a:r>
            <a:r>
              <a:rPr lang="en-US" dirty="0"/>
              <a:t> met </a:t>
            </a:r>
            <a:r>
              <a:rPr lang="en-US" dirty="0" err="1"/>
              <a:t>dat</a:t>
            </a:r>
            <a:r>
              <a:rPr lang="en-US" dirty="0"/>
              <a:t> van </a:t>
            </a:r>
            <a:r>
              <a:rPr lang="en-US" dirty="0" err="1"/>
              <a:t>hhs</a:t>
            </a:r>
            <a:r>
              <a:rPr lang="en-US" dirty="0"/>
              <a:t> die “</a:t>
            </a:r>
            <a:r>
              <a:rPr lang="en-US" dirty="0" err="1"/>
              <a:t>niet</a:t>
            </a:r>
            <a:r>
              <a:rPr lang="en-US" dirty="0"/>
              <a:t> </a:t>
            </a:r>
            <a:r>
              <a:rPr lang="en-US" dirty="0" err="1"/>
              <a:t>meedoen</a:t>
            </a:r>
            <a:r>
              <a:rPr lang="en-US" dirty="0"/>
              <a:t>”…?</a:t>
            </a:r>
          </a:p>
          <a:p>
            <a:r>
              <a:rPr lang="en-US" dirty="0" err="1"/>
              <a:t>Gedrag</a:t>
            </a:r>
            <a:r>
              <a:rPr lang="en-US" dirty="0"/>
              <a:t> </a:t>
            </a:r>
            <a:r>
              <a:rPr lang="en-US" dirty="0" err="1"/>
              <a:t>vergelijken</a:t>
            </a:r>
            <a:r>
              <a:rPr lang="en-US" dirty="0"/>
              <a:t> van “</a:t>
            </a:r>
            <a:r>
              <a:rPr lang="en-US" dirty="0" err="1"/>
              <a:t>actieve</a:t>
            </a:r>
            <a:r>
              <a:rPr lang="en-US" dirty="0"/>
              <a:t> </a:t>
            </a:r>
            <a:r>
              <a:rPr lang="en-US" dirty="0" err="1"/>
              <a:t>participanten</a:t>
            </a:r>
            <a:r>
              <a:rPr lang="en-US" dirty="0"/>
              <a:t>” </a:t>
            </a:r>
            <a:r>
              <a:rPr lang="en-US" dirty="0" err="1"/>
              <a:t>vergelijken</a:t>
            </a:r>
            <a:r>
              <a:rPr lang="en-US" dirty="0"/>
              <a:t> met </a:t>
            </a:r>
            <a:r>
              <a:rPr lang="en-US" dirty="0" err="1"/>
              <a:t>dat</a:t>
            </a:r>
            <a:r>
              <a:rPr lang="en-US" dirty="0"/>
              <a:t> van “</a:t>
            </a:r>
            <a:r>
              <a:rPr lang="en-US" dirty="0" err="1"/>
              <a:t>niet-participanten</a:t>
            </a:r>
            <a:r>
              <a:rPr lang="en-US" dirty="0"/>
              <a:t>”</a:t>
            </a:r>
          </a:p>
          <a:p>
            <a:pPr lvl="1"/>
            <a:r>
              <a:rPr lang="en-US" dirty="0" err="1"/>
              <a:t>Onzinnig</a:t>
            </a:r>
            <a:r>
              <a:rPr lang="en-US" dirty="0"/>
              <a:t> </a:t>
            </a:r>
            <a:r>
              <a:rPr lang="en-US" dirty="0" err="1"/>
              <a:t>voor</a:t>
            </a:r>
            <a:r>
              <a:rPr lang="en-US" dirty="0"/>
              <a:t> </a:t>
            </a:r>
            <a:r>
              <a:rPr lang="en-US" dirty="0" err="1"/>
              <a:t>gewoon</a:t>
            </a:r>
            <a:r>
              <a:rPr lang="en-US" dirty="0"/>
              <a:t> </a:t>
            </a:r>
            <a:r>
              <a:rPr lang="en-US" dirty="0" err="1"/>
              <a:t>scheidingsgedrag</a:t>
            </a:r>
            <a:r>
              <a:rPr lang="en-US" dirty="0"/>
              <a:t>…</a:t>
            </a:r>
          </a:p>
          <a:p>
            <a:pPr lvl="1"/>
            <a:r>
              <a:rPr lang="en-US" dirty="0"/>
              <a:t>Maar </a:t>
            </a:r>
            <a:r>
              <a:rPr lang="en-US" dirty="0" err="1"/>
              <a:t>onvermijdelijk</a:t>
            </a:r>
            <a:r>
              <a:rPr lang="en-US" dirty="0"/>
              <a:t> </a:t>
            </a:r>
            <a:r>
              <a:rPr lang="en-US" dirty="0" err="1"/>
              <a:t>voor</a:t>
            </a:r>
            <a:r>
              <a:rPr lang="en-US" dirty="0"/>
              <a:t> </a:t>
            </a:r>
            <a:r>
              <a:rPr lang="en-US" dirty="0" err="1"/>
              <a:t>meten</a:t>
            </a:r>
            <a:r>
              <a:rPr lang="en-US" dirty="0"/>
              <a:t> van effect van </a:t>
            </a:r>
            <a:r>
              <a:rPr lang="en-US" dirty="0" err="1"/>
              <a:t>bijv</a:t>
            </a:r>
            <a:r>
              <a:rPr lang="en-US" dirty="0"/>
              <a:t>. </a:t>
            </a:r>
            <a:r>
              <a:rPr lang="en-US" dirty="0" err="1"/>
              <a:t>sorteerbak</a:t>
            </a:r>
            <a:r>
              <a:rPr lang="en-US" dirty="0"/>
              <a:t>?</a:t>
            </a:r>
          </a:p>
          <a:p>
            <a:r>
              <a:rPr lang="en-US" dirty="0" err="1"/>
              <a:t>Voorbeeld</a:t>
            </a:r>
            <a:r>
              <a:rPr lang="en-US" dirty="0"/>
              <a:t> van de Joseph </a:t>
            </a:r>
            <a:r>
              <a:rPr lang="en-US" dirty="0" err="1"/>
              <a:t>Joseph</a:t>
            </a:r>
            <a:r>
              <a:rPr lang="en-US" dirty="0"/>
              <a:t> (in Almere)…</a:t>
            </a:r>
          </a:p>
          <a:p>
            <a:endParaRPr lang="en-US" dirty="0"/>
          </a:p>
          <a:p>
            <a:endParaRPr lang="en-US" dirty="0"/>
          </a:p>
        </p:txBody>
      </p:sp>
      <p:grpSp>
        <p:nvGrpSpPr>
          <p:cNvPr id="7" name="Group 6"/>
          <p:cNvGrpSpPr/>
          <p:nvPr/>
        </p:nvGrpSpPr>
        <p:grpSpPr>
          <a:xfrm>
            <a:off x="7873086" y="1041659"/>
            <a:ext cx="1298753" cy="2985093"/>
            <a:chOff x="10497448" y="2074687"/>
            <a:chExt cx="1731671" cy="3980124"/>
          </a:xfrm>
        </p:grpSpPr>
        <p:pic>
          <p:nvPicPr>
            <p:cNvPr id="8" name="Afbeelding 3" descr="Afbeelding met binnen&#10;&#10;Beschrijving is gegenereerd met hoge betrouwbaarheid">
              <a:extLst>
                <a:ext uri="{FF2B5EF4-FFF2-40B4-BE49-F238E27FC236}">
                  <a16:creationId xmlns:a16="http://schemas.microsoft.com/office/drawing/2014/main" id="{032C1042-C0CE-4118-B68E-B95D572FDDEA}"/>
                </a:ext>
              </a:extLst>
            </p:cNvPr>
            <p:cNvPicPr/>
            <p:nvPr/>
          </p:nvPicPr>
          <p:blipFill rotWithShape="1">
            <a:blip r:embed="rId2"/>
            <a:srcRect l="1" r="46961"/>
            <a:stretch/>
          </p:blipFill>
          <p:spPr>
            <a:xfrm>
              <a:off x="10527957" y="2721018"/>
              <a:ext cx="1554315" cy="3333793"/>
            </a:xfrm>
            <a:prstGeom prst="rect">
              <a:avLst/>
            </a:prstGeom>
            <a:effectLst/>
          </p:spPr>
        </p:pic>
        <p:sp>
          <p:nvSpPr>
            <p:cNvPr id="9" name="TextBox 8"/>
            <p:cNvSpPr txBox="1"/>
            <p:nvPr/>
          </p:nvSpPr>
          <p:spPr>
            <a:xfrm>
              <a:off x="10497448" y="2074687"/>
              <a:ext cx="1731671" cy="677108"/>
            </a:xfrm>
            <a:prstGeom prst="rect">
              <a:avLst/>
            </a:prstGeom>
            <a:noFill/>
          </p:spPr>
          <p:txBody>
            <a:bodyPr wrap="none" rtlCol="0">
              <a:spAutoFit/>
            </a:bodyPr>
            <a:lstStyle/>
            <a:p>
              <a:pPr algn="ctr" defTabSz="342900"/>
              <a:r>
                <a:rPr lang="en-US" sz="1350" dirty="0">
                  <a:solidFill>
                    <a:prstClr val="black"/>
                  </a:solidFill>
                  <a:latin typeface="Trebuchet MS" panose="020B0603020202020204"/>
                </a:rPr>
                <a:t>Joseph </a:t>
              </a:r>
              <a:r>
                <a:rPr lang="en-US" sz="1350" dirty="0" err="1">
                  <a:solidFill>
                    <a:prstClr val="black"/>
                  </a:solidFill>
                  <a:latin typeface="Trebuchet MS" panose="020B0603020202020204"/>
                </a:rPr>
                <a:t>Joseph</a:t>
              </a:r>
              <a:endParaRPr lang="en-US" sz="1350" dirty="0">
                <a:solidFill>
                  <a:prstClr val="black"/>
                </a:solidFill>
                <a:latin typeface="Trebuchet MS" panose="020B0603020202020204"/>
              </a:endParaRPr>
            </a:p>
            <a:p>
              <a:pPr algn="ctr" defTabSz="342900"/>
              <a:r>
                <a:rPr lang="en-US" sz="1350" dirty="0">
                  <a:solidFill>
                    <a:prstClr val="black"/>
                  </a:solidFill>
                  <a:latin typeface="Trebuchet MS" panose="020B0603020202020204"/>
                </a:rPr>
                <a:t>(Almere)</a:t>
              </a:r>
            </a:p>
          </p:txBody>
        </p:sp>
      </p:grpSp>
    </p:spTree>
    <p:extLst>
      <p:ext uri="{BB962C8B-B14F-4D97-AF65-F5344CB8AC3E}">
        <p14:creationId xmlns:p14="http://schemas.microsoft.com/office/powerpoint/2010/main" val="18359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7860613" cy="645641"/>
          </a:xfrm>
        </p:spPr>
        <p:txBody>
          <a:bodyPr>
            <a:normAutofit/>
          </a:bodyPr>
          <a:lstStyle/>
          <a:p>
            <a:r>
              <a:rPr lang="nl-NL" noProof="0" dirty="0">
                <a:latin typeface="+mj-lt"/>
              </a:rPr>
              <a:t>Vergelijking gedrag vrijwilligers met anderen</a:t>
            </a:r>
          </a:p>
        </p:txBody>
      </p:sp>
      <p:sp>
        <p:nvSpPr>
          <p:cNvPr id="3" name="Content Placeholder 2"/>
          <p:cNvSpPr>
            <a:spLocks noGrp="1"/>
          </p:cNvSpPr>
          <p:nvPr>
            <p:ph idx="1"/>
          </p:nvPr>
        </p:nvSpPr>
        <p:spPr>
          <a:xfrm>
            <a:off x="457200" y="967496"/>
            <a:ext cx="8229600" cy="3935895"/>
          </a:xfrm>
        </p:spPr>
        <p:txBody>
          <a:bodyPr>
            <a:normAutofit/>
          </a:bodyPr>
          <a:lstStyle/>
          <a:p>
            <a:r>
              <a:rPr lang="nl-NL" dirty="0">
                <a:latin typeface="+mj-lt"/>
              </a:rPr>
              <a:t>Joseph </a:t>
            </a:r>
            <a:r>
              <a:rPr lang="nl-NL" dirty="0" err="1">
                <a:latin typeface="+mj-lt"/>
              </a:rPr>
              <a:t>Joseph</a:t>
            </a:r>
            <a:r>
              <a:rPr lang="nl-NL" dirty="0">
                <a:latin typeface="+mj-lt"/>
              </a:rPr>
              <a:t>:</a:t>
            </a:r>
            <a:endParaRPr lang="nl-NL" noProof="0" dirty="0">
              <a:latin typeface="+mj-lt"/>
            </a:endParaRPr>
          </a:p>
          <a:p>
            <a:pPr lvl="1"/>
            <a:r>
              <a:rPr lang="nl-NL" noProof="0" dirty="0">
                <a:latin typeface="+mj-lt"/>
              </a:rPr>
              <a:t>Gemiddeld aantal dagen per week dat </a:t>
            </a:r>
            <a:r>
              <a:rPr lang="nl-NL" dirty="0"/>
              <a:t>GFT </a:t>
            </a:r>
            <a:r>
              <a:rPr lang="nl-NL" noProof="0" dirty="0">
                <a:latin typeface="+mj-lt"/>
              </a:rPr>
              <a:t>faciliteiten worden gebruikt</a:t>
            </a:r>
          </a:p>
          <a:p>
            <a:pPr lvl="1"/>
            <a:endParaRPr lang="nl-NL" dirty="0"/>
          </a:p>
          <a:p>
            <a:pPr lvl="1"/>
            <a:endParaRPr lang="nl-NL" noProof="0" dirty="0">
              <a:latin typeface="+mj-lt"/>
            </a:endParaRPr>
          </a:p>
          <a:p>
            <a:pPr lvl="1"/>
            <a:endParaRPr lang="nl-NL" dirty="0"/>
          </a:p>
          <a:p>
            <a:pPr lvl="1"/>
            <a:endParaRPr lang="nl-NL" noProof="0" dirty="0">
              <a:latin typeface="+mj-lt"/>
            </a:endParaRPr>
          </a:p>
          <a:p>
            <a:pPr lvl="1"/>
            <a:endParaRPr lang="nl-NL" dirty="0"/>
          </a:p>
        </p:txBody>
      </p:sp>
      <p:graphicFrame>
        <p:nvGraphicFramePr>
          <p:cNvPr id="8" name="Table 7"/>
          <p:cNvGraphicFramePr>
            <a:graphicFrameLocks noGrp="1"/>
          </p:cNvGraphicFramePr>
          <p:nvPr/>
        </p:nvGraphicFramePr>
        <p:xfrm>
          <a:off x="1268850" y="1935667"/>
          <a:ext cx="5526157" cy="1211580"/>
        </p:xfrm>
        <a:graphic>
          <a:graphicData uri="http://schemas.openxmlformats.org/drawingml/2006/table">
            <a:tbl>
              <a:tblPr firstRow="1" bandRow="1">
                <a:tableStyleId>{5C22544A-7EE6-4342-B048-85BDC9FD1C3A}</a:tableStyleId>
              </a:tblPr>
              <a:tblGrid>
                <a:gridCol w="4090046">
                  <a:extLst>
                    <a:ext uri="{9D8B030D-6E8A-4147-A177-3AD203B41FA5}">
                      <a16:colId xmlns:a16="http://schemas.microsoft.com/office/drawing/2014/main" val="20000"/>
                    </a:ext>
                  </a:extLst>
                </a:gridCol>
                <a:gridCol w="1436111">
                  <a:extLst>
                    <a:ext uri="{9D8B030D-6E8A-4147-A177-3AD203B41FA5}">
                      <a16:colId xmlns:a16="http://schemas.microsoft.com/office/drawing/2014/main" val="20001"/>
                    </a:ext>
                  </a:extLst>
                </a:gridCol>
              </a:tblGrid>
              <a:tr h="278130">
                <a:tc>
                  <a:txBody>
                    <a:bodyPr/>
                    <a:lstStyle/>
                    <a:p>
                      <a:endParaRPr lang="nl-NL" sz="1000" noProof="0" dirty="0">
                        <a:solidFill>
                          <a:srgbClr val="002060"/>
                        </a:solidFill>
                      </a:endParaRPr>
                    </a:p>
                  </a:txBody>
                  <a:tcPr marL="68580" marR="68580" marT="34290" marB="34290"/>
                </a:tc>
                <a:tc>
                  <a:txBody>
                    <a:bodyPr/>
                    <a:lstStyle/>
                    <a:p>
                      <a:pPr algn="ctr"/>
                      <a:r>
                        <a:rPr lang="nl-NL" sz="1000" noProof="0" dirty="0">
                          <a:solidFill>
                            <a:srgbClr val="002060"/>
                          </a:solidFill>
                        </a:rPr>
                        <a:t>GFT</a:t>
                      </a:r>
                    </a:p>
                  </a:txBody>
                  <a:tcPr marL="68580" marR="68580" marT="34290" marB="34290"/>
                </a:tc>
                <a:extLst>
                  <a:ext uri="{0D108BD9-81ED-4DB2-BD59-A6C34878D82A}">
                    <a16:rowId xmlns:a16="http://schemas.microsoft.com/office/drawing/2014/main" val="10000"/>
                  </a:ext>
                </a:extLst>
              </a:tr>
              <a:tr h="278130">
                <a:tc>
                  <a:txBody>
                    <a:bodyPr/>
                    <a:lstStyle/>
                    <a:p>
                      <a:r>
                        <a:rPr lang="nl-NL" sz="1000" noProof="0" dirty="0">
                          <a:solidFill>
                            <a:srgbClr val="002060"/>
                          </a:solidFill>
                        </a:rPr>
                        <a:t>Gemiddelde frequentie van </a:t>
                      </a:r>
                      <a:r>
                        <a:rPr lang="nl-NL" sz="1000" noProof="0" dirty="0" err="1">
                          <a:solidFill>
                            <a:srgbClr val="002060"/>
                          </a:solidFill>
                        </a:rPr>
                        <a:t>HHs</a:t>
                      </a:r>
                      <a:r>
                        <a:rPr lang="nl-NL" sz="1000" baseline="0" noProof="0" dirty="0">
                          <a:solidFill>
                            <a:srgbClr val="002060"/>
                          </a:solidFill>
                        </a:rPr>
                        <a:t> in de c</a:t>
                      </a:r>
                      <a:r>
                        <a:rPr lang="nl-NL" sz="1000" noProof="0" dirty="0">
                          <a:solidFill>
                            <a:srgbClr val="002060"/>
                          </a:solidFill>
                        </a:rPr>
                        <a:t>ontrolegroep</a:t>
                      </a:r>
                    </a:p>
                  </a:txBody>
                  <a:tcPr marL="68580" marR="68580" marT="34290" marB="34290"/>
                </a:tc>
                <a:tc>
                  <a:txBody>
                    <a:bodyPr/>
                    <a:lstStyle/>
                    <a:p>
                      <a:pPr algn="ctr" fontAlgn="b"/>
                      <a:r>
                        <a:rPr lang="nl-NL" sz="1400" b="0" i="0" u="none" strike="noStrike" noProof="0" dirty="0">
                          <a:solidFill>
                            <a:srgbClr val="002060"/>
                          </a:solidFill>
                          <a:effectLst/>
                          <a:latin typeface="+mj-lt"/>
                        </a:rPr>
                        <a:t>0.57</a:t>
                      </a:r>
                    </a:p>
                  </a:txBody>
                  <a:tcPr marL="5715" marR="5715" marT="5715" marB="0" anchor="ctr"/>
                </a:tc>
                <a:extLst>
                  <a:ext uri="{0D108BD9-81ED-4DB2-BD59-A6C34878D82A}">
                    <a16:rowId xmlns:a16="http://schemas.microsoft.com/office/drawing/2014/main" val="10001"/>
                  </a:ext>
                </a:extLst>
              </a:tr>
              <a:tr h="278130">
                <a:tc>
                  <a:txBody>
                    <a:bodyPr/>
                    <a:lstStyle/>
                    <a:p>
                      <a:r>
                        <a:rPr lang="nl-NL" sz="1000" noProof="0" dirty="0">
                          <a:solidFill>
                            <a:srgbClr val="002060"/>
                          </a:solidFill>
                        </a:rPr>
                        <a:t>Gemiddelde  frequentie van </a:t>
                      </a:r>
                      <a:r>
                        <a:rPr lang="nl-NL" sz="1000" noProof="0" dirty="0" err="1">
                          <a:solidFill>
                            <a:srgbClr val="002060"/>
                          </a:solidFill>
                        </a:rPr>
                        <a:t>HHs</a:t>
                      </a:r>
                      <a:r>
                        <a:rPr lang="nl-NL" sz="1000" baseline="0" noProof="0" dirty="0">
                          <a:solidFill>
                            <a:srgbClr val="002060"/>
                          </a:solidFill>
                        </a:rPr>
                        <a:t> die bak accepteerden</a:t>
                      </a:r>
                      <a:endParaRPr lang="nl-NL" sz="1000" noProof="0" dirty="0">
                        <a:solidFill>
                          <a:srgbClr val="002060"/>
                        </a:solidFill>
                      </a:endParaRPr>
                    </a:p>
                  </a:txBody>
                  <a:tcPr marL="68580" marR="68580" marT="34290" marB="34290"/>
                </a:tc>
                <a:tc>
                  <a:txBody>
                    <a:bodyPr/>
                    <a:lstStyle/>
                    <a:p>
                      <a:pPr algn="ctr" fontAlgn="b"/>
                      <a:r>
                        <a:rPr lang="nl-NL" sz="1400" b="0" i="0" u="none" strike="noStrike" noProof="0" dirty="0">
                          <a:solidFill>
                            <a:srgbClr val="002060"/>
                          </a:solidFill>
                          <a:effectLst/>
                          <a:latin typeface="+mj-lt"/>
                        </a:rPr>
                        <a:t>0.89</a:t>
                      </a:r>
                    </a:p>
                  </a:txBody>
                  <a:tcPr marL="5715" marR="5715" marT="5715" marB="0" anchor="ctr"/>
                </a:tc>
                <a:extLst>
                  <a:ext uri="{0D108BD9-81ED-4DB2-BD59-A6C34878D82A}">
                    <a16:rowId xmlns:a16="http://schemas.microsoft.com/office/drawing/2014/main" val="10002"/>
                  </a:ext>
                </a:extLst>
              </a:tr>
              <a:tr h="377190">
                <a:tc>
                  <a:txBody>
                    <a:bodyPr/>
                    <a:lstStyle/>
                    <a:p>
                      <a:r>
                        <a:rPr lang="nl-NL" sz="1000" noProof="0" dirty="0">
                          <a:solidFill>
                            <a:srgbClr val="002060"/>
                          </a:solidFill>
                        </a:rPr>
                        <a:t>     </a:t>
                      </a:r>
                      <a:endParaRPr lang="nl-NL" sz="1000" baseline="0" noProof="0" dirty="0">
                        <a:solidFill>
                          <a:srgbClr val="002060"/>
                        </a:solidFill>
                      </a:endParaRPr>
                    </a:p>
                    <a:p>
                      <a:r>
                        <a:rPr lang="nl-NL" sz="1000" baseline="0" noProof="0" dirty="0">
                          <a:solidFill>
                            <a:srgbClr val="002060"/>
                          </a:solidFill>
                        </a:rPr>
                        <a:t>     </a:t>
                      </a:r>
                      <a:endParaRPr lang="nl-NL" sz="1000" noProof="0" dirty="0">
                        <a:solidFill>
                          <a:srgbClr val="002060"/>
                        </a:solidFill>
                      </a:endParaRPr>
                    </a:p>
                  </a:txBody>
                  <a:tcPr marL="68580" marR="68580" marT="34290" marB="34290"/>
                </a:tc>
                <a:tc>
                  <a:txBody>
                    <a:bodyPr/>
                    <a:lstStyle/>
                    <a:p>
                      <a:pPr algn="ctr" fontAlgn="b"/>
                      <a:endParaRPr lang="nl-NL" sz="1400" b="0" i="0" u="none" strike="noStrike" noProof="0" dirty="0">
                        <a:solidFill>
                          <a:srgbClr val="002060"/>
                        </a:solidFill>
                        <a:effectLst/>
                        <a:latin typeface="+mj-lt"/>
                      </a:endParaRPr>
                    </a:p>
                  </a:txBody>
                  <a:tcPr marL="5715" marR="5715" marT="5715" marB="0" anchor="ctr"/>
                </a:tc>
                <a:extLst>
                  <a:ext uri="{0D108BD9-81ED-4DB2-BD59-A6C34878D82A}">
                    <a16:rowId xmlns:a16="http://schemas.microsoft.com/office/drawing/2014/main" val="10003"/>
                  </a:ext>
                </a:extLst>
              </a:tr>
            </a:tbl>
          </a:graphicData>
        </a:graphic>
      </p:graphicFrame>
      <p:grpSp>
        <p:nvGrpSpPr>
          <p:cNvPr id="9" name="Group 8"/>
          <p:cNvGrpSpPr/>
          <p:nvPr/>
        </p:nvGrpSpPr>
        <p:grpSpPr>
          <a:xfrm>
            <a:off x="7873086" y="1041659"/>
            <a:ext cx="1298753" cy="2985093"/>
            <a:chOff x="10497448" y="2074687"/>
            <a:chExt cx="1731671" cy="3980124"/>
          </a:xfrm>
        </p:grpSpPr>
        <p:pic>
          <p:nvPicPr>
            <p:cNvPr id="10" name="Afbeelding 3" descr="Afbeelding met binnen&#10;&#10;Beschrijving is gegenereerd met hoge betrouwbaarheid">
              <a:extLst>
                <a:ext uri="{FF2B5EF4-FFF2-40B4-BE49-F238E27FC236}">
                  <a16:creationId xmlns:a16="http://schemas.microsoft.com/office/drawing/2014/main" id="{032C1042-C0CE-4118-B68E-B95D572FDDEA}"/>
                </a:ext>
              </a:extLst>
            </p:cNvPr>
            <p:cNvPicPr/>
            <p:nvPr/>
          </p:nvPicPr>
          <p:blipFill rotWithShape="1">
            <a:blip r:embed="rId2"/>
            <a:srcRect l="1" r="46961"/>
            <a:stretch/>
          </p:blipFill>
          <p:spPr>
            <a:xfrm>
              <a:off x="10527957" y="2721018"/>
              <a:ext cx="1554315" cy="3333793"/>
            </a:xfrm>
            <a:prstGeom prst="rect">
              <a:avLst/>
            </a:prstGeom>
            <a:effectLst/>
          </p:spPr>
        </p:pic>
        <p:sp>
          <p:nvSpPr>
            <p:cNvPr id="11" name="TextBox 10"/>
            <p:cNvSpPr txBox="1"/>
            <p:nvPr/>
          </p:nvSpPr>
          <p:spPr>
            <a:xfrm>
              <a:off x="10497448" y="2074687"/>
              <a:ext cx="1731671" cy="677108"/>
            </a:xfrm>
            <a:prstGeom prst="rect">
              <a:avLst/>
            </a:prstGeom>
            <a:noFill/>
          </p:spPr>
          <p:txBody>
            <a:bodyPr wrap="none" rtlCol="0">
              <a:spAutoFit/>
            </a:bodyPr>
            <a:lstStyle/>
            <a:p>
              <a:pPr algn="ctr" defTabSz="342900"/>
              <a:r>
                <a:rPr lang="en-US" sz="1350" dirty="0">
                  <a:solidFill>
                    <a:prstClr val="black"/>
                  </a:solidFill>
                  <a:latin typeface="Trebuchet MS" panose="020B0603020202020204"/>
                </a:rPr>
                <a:t>Joseph </a:t>
              </a:r>
              <a:r>
                <a:rPr lang="en-US" sz="1350" dirty="0" err="1">
                  <a:solidFill>
                    <a:prstClr val="black"/>
                  </a:solidFill>
                  <a:latin typeface="Trebuchet MS" panose="020B0603020202020204"/>
                </a:rPr>
                <a:t>Joseph</a:t>
              </a:r>
              <a:endParaRPr lang="en-US" sz="1350" dirty="0">
                <a:solidFill>
                  <a:prstClr val="black"/>
                </a:solidFill>
                <a:latin typeface="Trebuchet MS" panose="020B0603020202020204"/>
              </a:endParaRPr>
            </a:p>
            <a:p>
              <a:pPr algn="ctr" defTabSz="342900"/>
              <a:r>
                <a:rPr lang="en-US" sz="1350" dirty="0">
                  <a:solidFill>
                    <a:prstClr val="black"/>
                  </a:solidFill>
                  <a:latin typeface="Trebuchet MS" panose="020B0603020202020204"/>
                </a:rPr>
                <a:t>(Almere)</a:t>
              </a:r>
            </a:p>
          </p:txBody>
        </p:sp>
      </p:grpSp>
    </p:spTree>
    <p:extLst>
      <p:ext uri="{BB962C8B-B14F-4D97-AF65-F5344CB8AC3E}">
        <p14:creationId xmlns:p14="http://schemas.microsoft.com/office/powerpoint/2010/main" val="634241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7860613" cy="645641"/>
          </a:xfrm>
        </p:spPr>
        <p:txBody>
          <a:bodyPr>
            <a:normAutofit/>
          </a:bodyPr>
          <a:lstStyle/>
          <a:p>
            <a:r>
              <a:rPr lang="nl-NL" noProof="0" dirty="0">
                <a:latin typeface="+mj-lt"/>
              </a:rPr>
              <a:t>Vergelijking gedrag vrijwilligers met anderen</a:t>
            </a:r>
          </a:p>
        </p:txBody>
      </p:sp>
      <p:sp>
        <p:nvSpPr>
          <p:cNvPr id="3" name="Content Placeholder 2"/>
          <p:cNvSpPr>
            <a:spLocks noGrp="1"/>
          </p:cNvSpPr>
          <p:nvPr>
            <p:ph idx="1"/>
          </p:nvPr>
        </p:nvSpPr>
        <p:spPr>
          <a:xfrm>
            <a:off x="457200" y="967495"/>
            <a:ext cx="8229600" cy="4248194"/>
          </a:xfrm>
        </p:spPr>
        <p:txBody>
          <a:bodyPr>
            <a:normAutofit/>
          </a:bodyPr>
          <a:lstStyle/>
          <a:p>
            <a:r>
              <a:rPr lang="nl-NL" dirty="0">
                <a:latin typeface="+mj-lt"/>
              </a:rPr>
              <a:t>Joseph </a:t>
            </a:r>
            <a:r>
              <a:rPr lang="nl-NL" dirty="0" err="1">
                <a:latin typeface="+mj-lt"/>
              </a:rPr>
              <a:t>Joseph</a:t>
            </a:r>
            <a:r>
              <a:rPr lang="nl-NL" dirty="0">
                <a:latin typeface="+mj-lt"/>
              </a:rPr>
              <a:t>:</a:t>
            </a:r>
            <a:endParaRPr lang="nl-NL" noProof="0" dirty="0">
              <a:latin typeface="+mj-lt"/>
            </a:endParaRPr>
          </a:p>
          <a:p>
            <a:pPr lvl="1"/>
            <a:r>
              <a:rPr lang="nl-NL" noProof="0" dirty="0">
                <a:latin typeface="+mj-lt"/>
              </a:rPr>
              <a:t>Gemiddeld aantal dagen per week dat </a:t>
            </a:r>
            <a:r>
              <a:rPr lang="nl-NL" dirty="0"/>
              <a:t>GFT </a:t>
            </a:r>
            <a:r>
              <a:rPr lang="nl-NL" noProof="0" dirty="0">
                <a:latin typeface="+mj-lt"/>
              </a:rPr>
              <a:t>faciliteiten worden gebruikt</a:t>
            </a:r>
          </a:p>
          <a:p>
            <a:pPr lvl="1"/>
            <a:endParaRPr lang="nl-NL" dirty="0"/>
          </a:p>
          <a:p>
            <a:pPr lvl="1"/>
            <a:endParaRPr lang="nl-NL" noProof="0" dirty="0">
              <a:latin typeface="+mj-lt"/>
            </a:endParaRPr>
          </a:p>
          <a:p>
            <a:pPr lvl="1"/>
            <a:endParaRPr lang="nl-NL" dirty="0"/>
          </a:p>
          <a:p>
            <a:pPr lvl="1"/>
            <a:endParaRPr lang="nl-NL" noProof="0" dirty="0">
              <a:latin typeface="+mj-lt"/>
            </a:endParaRPr>
          </a:p>
          <a:p>
            <a:pPr lvl="1"/>
            <a:endParaRPr lang="nl-NL" dirty="0"/>
          </a:p>
          <a:p>
            <a:pPr lvl="1"/>
            <a:r>
              <a:rPr lang="nl-NL" noProof="0" dirty="0">
                <a:latin typeface="+mj-lt"/>
              </a:rPr>
              <a:t>Wat moeten we hier nu van denken – effectief, of niet effectief?</a:t>
            </a:r>
          </a:p>
          <a:p>
            <a:r>
              <a:rPr lang="nl-NL" noProof="0" dirty="0">
                <a:latin typeface="+mj-lt"/>
              </a:rPr>
              <a:t>Ook hier helpt de controlegroep voor een zuivere effectmeting</a:t>
            </a:r>
          </a:p>
          <a:p>
            <a:pPr lvl="1"/>
            <a:r>
              <a:rPr lang="nl-NL" dirty="0">
                <a:latin typeface="+mj-lt"/>
              </a:rPr>
              <a:t>Effectmeting voor hen die bak accepteerden; “Treatment on </a:t>
            </a:r>
            <a:r>
              <a:rPr lang="nl-NL" dirty="0" err="1">
                <a:latin typeface="+mj-lt"/>
              </a:rPr>
              <a:t>the</a:t>
            </a:r>
            <a:r>
              <a:rPr lang="nl-NL" dirty="0">
                <a:latin typeface="+mj-lt"/>
              </a:rPr>
              <a:t> </a:t>
            </a:r>
            <a:r>
              <a:rPr lang="nl-NL" dirty="0" err="1">
                <a:latin typeface="+mj-lt"/>
              </a:rPr>
              <a:t>treated</a:t>
            </a:r>
            <a:r>
              <a:rPr lang="nl-NL" dirty="0">
                <a:latin typeface="+mj-lt"/>
              </a:rPr>
              <a:t>”</a:t>
            </a:r>
            <a:endParaRPr lang="nl-NL" noProof="0" dirty="0">
              <a:latin typeface="+mj-lt"/>
            </a:endParaRPr>
          </a:p>
        </p:txBody>
      </p:sp>
      <p:graphicFrame>
        <p:nvGraphicFramePr>
          <p:cNvPr id="4" name="Table 3"/>
          <p:cNvGraphicFramePr>
            <a:graphicFrameLocks noGrp="1"/>
          </p:cNvGraphicFramePr>
          <p:nvPr/>
        </p:nvGraphicFramePr>
        <p:xfrm>
          <a:off x="1268850" y="1935667"/>
          <a:ext cx="5526157" cy="1211580"/>
        </p:xfrm>
        <a:graphic>
          <a:graphicData uri="http://schemas.openxmlformats.org/drawingml/2006/table">
            <a:tbl>
              <a:tblPr firstRow="1" bandRow="1">
                <a:tableStyleId>{5C22544A-7EE6-4342-B048-85BDC9FD1C3A}</a:tableStyleId>
              </a:tblPr>
              <a:tblGrid>
                <a:gridCol w="4090046">
                  <a:extLst>
                    <a:ext uri="{9D8B030D-6E8A-4147-A177-3AD203B41FA5}">
                      <a16:colId xmlns:a16="http://schemas.microsoft.com/office/drawing/2014/main" val="20000"/>
                    </a:ext>
                  </a:extLst>
                </a:gridCol>
                <a:gridCol w="1436111">
                  <a:extLst>
                    <a:ext uri="{9D8B030D-6E8A-4147-A177-3AD203B41FA5}">
                      <a16:colId xmlns:a16="http://schemas.microsoft.com/office/drawing/2014/main" val="20001"/>
                    </a:ext>
                  </a:extLst>
                </a:gridCol>
              </a:tblGrid>
              <a:tr h="278130">
                <a:tc>
                  <a:txBody>
                    <a:bodyPr/>
                    <a:lstStyle/>
                    <a:p>
                      <a:endParaRPr lang="nl-NL" sz="1000" noProof="0" dirty="0">
                        <a:solidFill>
                          <a:srgbClr val="002060"/>
                        </a:solidFill>
                      </a:endParaRPr>
                    </a:p>
                  </a:txBody>
                  <a:tcPr marL="68580" marR="68580" marT="34290" marB="34290"/>
                </a:tc>
                <a:tc>
                  <a:txBody>
                    <a:bodyPr/>
                    <a:lstStyle/>
                    <a:p>
                      <a:pPr algn="ctr"/>
                      <a:r>
                        <a:rPr lang="nl-NL" sz="1000" noProof="0" dirty="0">
                          <a:solidFill>
                            <a:srgbClr val="002060"/>
                          </a:solidFill>
                        </a:rPr>
                        <a:t>GFT</a:t>
                      </a:r>
                    </a:p>
                  </a:txBody>
                  <a:tcPr marL="68580" marR="68580" marT="34290" marB="34290"/>
                </a:tc>
                <a:extLst>
                  <a:ext uri="{0D108BD9-81ED-4DB2-BD59-A6C34878D82A}">
                    <a16:rowId xmlns:a16="http://schemas.microsoft.com/office/drawing/2014/main" val="10000"/>
                  </a:ext>
                </a:extLst>
              </a:tr>
              <a:tr h="278130">
                <a:tc>
                  <a:txBody>
                    <a:bodyPr/>
                    <a:lstStyle/>
                    <a:p>
                      <a:r>
                        <a:rPr lang="nl-NL" sz="1000" noProof="0" dirty="0">
                          <a:solidFill>
                            <a:srgbClr val="002060"/>
                          </a:solidFill>
                        </a:rPr>
                        <a:t>Gemiddelde frequentie van </a:t>
                      </a:r>
                      <a:r>
                        <a:rPr lang="nl-NL" sz="1000" noProof="0" dirty="0" err="1">
                          <a:solidFill>
                            <a:srgbClr val="002060"/>
                          </a:solidFill>
                        </a:rPr>
                        <a:t>HHs</a:t>
                      </a:r>
                      <a:r>
                        <a:rPr lang="nl-NL" sz="1000" baseline="0" noProof="0" dirty="0">
                          <a:solidFill>
                            <a:srgbClr val="002060"/>
                          </a:solidFill>
                        </a:rPr>
                        <a:t> in de c</a:t>
                      </a:r>
                      <a:r>
                        <a:rPr lang="nl-NL" sz="1000" noProof="0" dirty="0">
                          <a:solidFill>
                            <a:srgbClr val="002060"/>
                          </a:solidFill>
                        </a:rPr>
                        <a:t>ontrolegroep</a:t>
                      </a:r>
                    </a:p>
                  </a:txBody>
                  <a:tcPr marL="68580" marR="68580" marT="34290" marB="34290"/>
                </a:tc>
                <a:tc>
                  <a:txBody>
                    <a:bodyPr/>
                    <a:lstStyle/>
                    <a:p>
                      <a:pPr algn="ctr" fontAlgn="b"/>
                      <a:r>
                        <a:rPr lang="nl-NL" sz="1400" b="0" i="0" u="none" strike="noStrike" noProof="0" dirty="0">
                          <a:solidFill>
                            <a:srgbClr val="002060"/>
                          </a:solidFill>
                          <a:effectLst/>
                          <a:latin typeface="+mj-lt"/>
                        </a:rPr>
                        <a:t>0.57</a:t>
                      </a:r>
                    </a:p>
                  </a:txBody>
                  <a:tcPr marL="5715" marR="5715" marT="5715" marB="0" anchor="ctr"/>
                </a:tc>
                <a:extLst>
                  <a:ext uri="{0D108BD9-81ED-4DB2-BD59-A6C34878D82A}">
                    <a16:rowId xmlns:a16="http://schemas.microsoft.com/office/drawing/2014/main" val="10001"/>
                  </a:ext>
                </a:extLst>
              </a:tr>
              <a:tr h="278130">
                <a:tc>
                  <a:txBody>
                    <a:bodyPr/>
                    <a:lstStyle/>
                    <a:p>
                      <a:r>
                        <a:rPr lang="nl-NL" sz="1000" noProof="0" dirty="0">
                          <a:solidFill>
                            <a:srgbClr val="002060"/>
                          </a:solidFill>
                        </a:rPr>
                        <a:t>Gemiddelde  frequentie van </a:t>
                      </a:r>
                      <a:r>
                        <a:rPr lang="nl-NL" sz="1000" noProof="0" dirty="0" err="1">
                          <a:solidFill>
                            <a:srgbClr val="002060"/>
                          </a:solidFill>
                        </a:rPr>
                        <a:t>HHs</a:t>
                      </a:r>
                      <a:r>
                        <a:rPr lang="nl-NL" sz="1000" baseline="0" noProof="0" dirty="0">
                          <a:solidFill>
                            <a:srgbClr val="002060"/>
                          </a:solidFill>
                        </a:rPr>
                        <a:t> die bak accepteerden</a:t>
                      </a:r>
                      <a:endParaRPr lang="nl-NL" sz="1000" noProof="0" dirty="0">
                        <a:solidFill>
                          <a:srgbClr val="002060"/>
                        </a:solidFill>
                      </a:endParaRPr>
                    </a:p>
                  </a:txBody>
                  <a:tcPr marL="68580" marR="68580" marT="34290" marB="34290"/>
                </a:tc>
                <a:tc>
                  <a:txBody>
                    <a:bodyPr/>
                    <a:lstStyle/>
                    <a:p>
                      <a:pPr algn="ctr" fontAlgn="b"/>
                      <a:r>
                        <a:rPr lang="nl-NL" sz="1400" b="0" i="0" u="none" strike="noStrike" noProof="0" dirty="0">
                          <a:solidFill>
                            <a:srgbClr val="002060"/>
                          </a:solidFill>
                          <a:effectLst/>
                          <a:latin typeface="+mj-lt"/>
                        </a:rPr>
                        <a:t>0.89</a:t>
                      </a:r>
                    </a:p>
                  </a:txBody>
                  <a:tcPr marL="5715" marR="5715" marT="5715" marB="0" anchor="ctr"/>
                </a:tc>
                <a:extLst>
                  <a:ext uri="{0D108BD9-81ED-4DB2-BD59-A6C34878D82A}">
                    <a16:rowId xmlns:a16="http://schemas.microsoft.com/office/drawing/2014/main" val="10002"/>
                  </a:ext>
                </a:extLst>
              </a:tr>
              <a:tr h="377190">
                <a:tc>
                  <a:txBody>
                    <a:bodyPr/>
                    <a:lstStyle/>
                    <a:p>
                      <a:r>
                        <a:rPr lang="nl-NL" sz="1000" noProof="0" dirty="0">
                          <a:solidFill>
                            <a:srgbClr val="002060"/>
                          </a:solidFill>
                        </a:rPr>
                        <a:t>Gem.  frequentie van </a:t>
                      </a:r>
                      <a:r>
                        <a:rPr lang="nl-NL" sz="1000" noProof="0" dirty="0" err="1">
                          <a:solidFill>
                            <a:srgbClr val="002060"/>
                          </a:solidFill>
                        </a:rPr>
                        <a:t>HHs</a:t>
                      </a:r>
                      <a:r>
                        <a:rPr lang="nl-NL" sz="1000" baseline="0" noProof="0" dirty="0">
                          <a:solidFill>
                            <a:srgbClr val="002060"/>
                          </a:solidFill>
                        </a:rPr>
                        <a:t> die bak hebben geaccepteerd IN DE PERIODE VOOR UITROL</a:t>
                      </a:r>
                      <a:endParaRPr lang="nl-NL" sz="1000" noProof="0" dirty="0">
                        <a:solidFill>
                          <a:srgbClr val="002060"/>
                        </a:solidFill>
                      </a:endParaRPr>
                    </a:p>
                  </a:txBody>
                  <a:tcPr marL="68580" marR="68580" marT="34290" marB="34290"/>
                </a:tc>
                <a:tc>
                  <a:txBody>
                    <a:bodyPr/>
                    <a:lstStyle/>
                    <a:p>
                      <a:pPr algn="ctr" fontAlgn="b"/>
                      <a:r>
                        <a:rPr lang="nl-NL" sz="1400" b="0" i="0" u="none" strike="noStrike" noProof="0" dirty="0">
                          <a:solidFill>
                            <a:srgbClr val="002060"/>
                          </a:solidFill>
                          <a:effectLst/>
                          <a:latin typeface="+mj-lt"/>
                        </a:rPr>
                        <a:t>0.81</a:t>
                      </a:r>
                    </a:p>
                  </a:txBody>
                  <a:tcPr marL="5715" marR="5715" marT="5715" marB="0" anchor="ctr"/>
                </a:tc>
                <a:extLst>
                  <a:ext uri="{0D108BD9-81ED-4DB2-BD59-A6C34878D82A}">
                    <a16:rowId xmlns:a16="http://schemas.microsoft.com/office/drawing/2014/main" val="10003"/>
                  </a:ext>
                </a:extLst>
              </a:tr>
            </a:tbl>
          </a:graphicData>
        </a:graphic>
      </p:graphicFrame>
      <p:grpSp>
        <p:nvGrpSpPr>
          <p:cNvPr id="11" name="Group 10"/>
          <p:cNvGrpSpPr/>
          <p:nvPr/>
        </p:nvGrpSpPr>
        <p:grpSpPr>
          <a:xfrm>
            <a:off x="7873086" y="1041659"/>
            <a:ext cx="1298753" cy="2985093"/>
            <a:chOff x="10497448" y="2074687"/>
            <a:chExt cx="1731671" cy="3980124"/>
          </a:xfrm>
        </p:grpSpPr>
        <p:pic>
          <p:nvPicPr>
            <p:cNvPr id="12" name="Afbeelding 3" descr="Afbeelding met binnen&#10;&#10;Beschrijving is gegenereerd met hoge betrouwbaarheid">
              <a:extLst>
                <a:ext uri="{FF2B5EF4-FFF2-40B4-BE49-F238E27FC236}">
                  <a16:creationId xmlns:a16="http://schemas.microsoft.com/office/drawing/2014/main" id="{032C1042-C0CE-4118-B68E-B95D572FDDEA}"/>
                </a:ext>
              </a:extLst>
            </p:cNvPr>
            <p:cNvPicPr/>
            <p:nvPr/>
          </p:nvPicPr>
          <p:blipFill rotWithShape="1">
            <a:blip r:embed="rId3"/>
            <a:srcRect l="1" r="46961"/>
            <a:stretch/>
          </p:blipFill>
          <p:spPr>
            <a:xfrm>
              <a:off x="10527957" y="2721018"/>
              <a:ext cx="1554315" cy="3333793"/>
            </a:xfrm>
            <a:prstGeom prst="rect">
              <a:avLst/>
            </a:prstGeom>
            <a:effectLst/>
          </p:spPr>
        </p:pic>
        <p:sp>
          <p:nvSpPr>
            <p:cNvPr id="13" name="TextBox 12"/>
            <p:cNvSpPr txBox="1"/>
            <p:nvPr/>
          </p:nvSpPr>
          <p:spPr>
            <a:xfrm>
              <a:off x="10497448" y="2074687"/>
              <a:ext cx="1731671" cy="677108"/>
            </a:xfrm>
            <a:prstGeom prst="rect">
              <a:avLst/>
            </a:prstGeom>
            <a:noFill/>
          </p:spPr>
          <p:txBody>
            <a:bodyPr wrap="none" rtlCol="0">
              <a:spAutoFit/>
            </a:bodyPr>
            <a:lstStyle/>
            <a:p>
              <a:pPr algn="ctr" defTabSz="342900"/>
              <a:r>
                <a:rPr lang="en-US" sz="1350" dirty="0">
                  <a:solidFill>
                    <a:prstClr val="black"/>
                  </a:solidFill>
                  <a:latin typeface="Trebuchet MS" panose="020B0603020202020204"/>
                </a:rPr>
                <a:t>Joseph </a:t>
              </a:r>
              <a:r>
                <a:rPr lang="en-US" sz="1350" dirty="0" err="1">
                  <a:solidFill>
                    <a:prstClr val="black"/>
                  </a:solidFill>
                  <a:latin typeface="Trebuchet MS" panose="020B0603020202020204"/>
                </a:rPr>
                <a:t>Joseph</a:t>
              </a:r>
              <a:endParaRPr lang="en-US" sz="1350" dirty="0">
                <a:solidFill>
                  <a:prstClr val="black"/>
                </a:solidFill>
                <a:latin typeface="Trebuchet MS" panose="020B0603020202020204"/>
              </a:endParaRPr>
            </a:p>
            <a:p>
              <a:pPr algn="ctr" defTabSz="342900"/>
              <a:r>
                <a:rPr lang="en-US" sz="1350" dirty="0">
                  <a:solidFill>
                    <a:prstClr val="black"/>
                  </a:solidFill>
                  <a:latin typeface="Trebuchet MS" panose="020B0603020202020204"/>
                </a:rPr>
                <a:t>(Almere)</a:t>
              </a:r>
            </a:p>
          </p:txBody>
        </p:sp>
      </p:grpSp>
    </p:spTree>
    <p:extLst>
      <p:ext uri="{BB962C8B-B14F-4D97-AF65-F5344CB8AC3E}">
        <p14:creationId xmlns:p14="http://schemas.microsoft.com/office/powerpoint/2010/main" val="20530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1650377" y="2026036"/>
          <a:ext cx="6091518" cy="3015504"/>
        </p:xfrm>
        <a:graphic>
          <a:graphicData uri="http://schemas.openxmlformats.org/drawingml/2006/chart">
            <c:chart xmlns:c="http://schemas.openxmlformats.org/drawingml/2006/chart" xmlns:r="http://schemas.openxmlformats.org/officeDocument/2006/relationships" r:id="rId2"/>
          </a:graphicData>
        </a:graphic>
      </p:graphicFrame>
      <p:sp>
        <p:nvSpPr>
          <p:cNvPr id="31" name="Rectangle 30"/>
          <p:cNvSpPr/>
          <p:nvPr/>
        </p:nvSpPr>
        <p:spPr>
          <a:xfrm>
            <a:off x="2865121" y="2125025"/>
            <a:ext cx="1145484" cy="2564088"/>
          </a:xfrm>
          <a:prstGeom prst="rect">
            <a:avLst/>
          </a:prstGeom>
          <a:solidFill>
            <a:schemeClr val="bg1"/>
          </a:solidFill>
          <a:ln>
            <a:solidFill>
              <a:schemeClr val="tx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 name="Title 2"/>
          <p:cNvSpPr>
            <a:spLocks noGrp="1"/>
          </p:cNvSpPr>
          <p:nvPr>
            <p:ph type="title"/>
          </p:nvPr>
        </p:nvSpPr>
        <p:spPr>
          <a:xfrm>
            <a:off x="508000" y="457200"/>
            <a:ext cx="8178800" cy="645641"/>
          </a:xfrm>
        </p:spPr>
        <p:txBody>
          <a:bodyPr>
            <a:normAutofit/>
          </a:bodyPr>
          <a:lstStyle/>
          <a:p>
            <a:r>
              <a:rPr lang="nl-NL" dirty="0"/>
              <a:t>Vergelijking gedrag vrijwilligers met anderen (2)</a:t>
            </a:r>
            <a:endParaRPr lang="en-US" dirty="0"/>
          </a:p>
        </p:txBody>
      </p:sp>
      <p:sp>
        <p:nvSpPr>
          <p:cNvPr id="9" name="Content Placeholder 2"/>
          <p:cNvSpPr>
            <a:spLocks noGrp="1"/>
          </p:cNvSpPr>
          <p:nvPr>
            <p:ph idx="1"/>
          </p:nvPr>
        </p:nvSpPr>
        <p:spPr>
          <a:xfrm>
            <a:off x="457200" y="952156"/>
            <a:ext cx="8229600" cy="2077277"/>
          </a:xfrm>
        </p:spPr>
        <p:txBody>
          <a:bodyPr>
            <a:normAutofit/>
          </a:bodyPr>
          <a:lstStyle/>
          <a:p>
            <a:pPr>
              <a:spcBef>
                <a:spcPts val="0"/>
              </a:spcBef>
            </a:pPr>
            <a:r>
              <a:rPr lang="nl-NL" noProof="0" dirty="0">
                <a:latin typeface="+mj-lt"/>
              </a:rPr>
              <a:t>Twee (nagenoeg) identieke groepen: </a:t>
            </a:r>
          </a:p>
          <a:p>
            <a:pPr lvl="1">
              <a:spcBef>
                <a:spcPts val="0"/>
              </a:spcBef>
            </a:pPr>
            <a:r>
              <a:rPr lang="nl-NL" i="1" noProof="0" dirty="0">
                <a:latin typeface="+mj-lt"/>
              </a:rPr>
              <a:t>gemiddeld</a:t>
            </a:r>
            <a:r>
              <a:rPr lang="nl-NL" noProof="0" dirty="0">
                <a:latin typeface="+mj-lt"/>
              </a:rPr>
              <a:t> hetzelfde gedrag </a:t>
            </a:r>
            <a:r>
              <a:rPr lang="nl-NL" i="1" noProof="0" dirty="0">
                <a:latin typeface="+mj-lt"/>
              </a:rPr>
              <a:t>b</a:t>
            </a:r>
            <a:r>
              <a:rPr lang="nl-NL" i="1" dirty="0"/>
              <a:t>ij gelijke behandeling</a:t>
            </a:r>
            <a:endParaRPr lang="nl-NL" noProof="0" dirty="0">
              <a:latin typeface="+mj-lt"/>
            </a:endParaRPr>
          </a:p>
          <a:p>
            <a:pPr marL="0" indent="0">
              <a:buNone/>
            </a:pPr>
            <a:endParaRPr lang="nl-NL" noProof="0" dirty="0">
              <a:latin typeface="+mj-lt"/>
            </a:endParaRPr>
          </a:p>
        </p:txBody>
      </p:sp>
      <p:sp>
        <p:nvSpPr>
          <p:cNvPr id="7" name="Rectangle 6"/>
          <p:cNvSpPr/>
          <p:nvPr/>
        </p:nvSpPr>
        <p:spPr>
          <a:xfrm>
            <a:off x="5654886" y="2125026"/>
            <a:ext cx="1145484" cy="2564089"/>
          </a:xfrm>
          <a:prstGeom prst="rect">
            <a:avLst/>
          </a:prstGeom>
          <a:solidFill>
            <a:schemeClr val="bg1"/>
          </a:solidFill>
          <a:ln>
            <a:solidFill>
              <a:schemeClr val="tx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550813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nvGraphicFramePr>
        <p:xfrm>
          <a:off x="1650377" y="2026036"/>
          <a:ext cx="6091518" cy="30155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172957" y="3441467"/>
            <a:ext cx="471604" cy="300082"/>
          </a:xfrm>
          <a:prstGeom prst="rect">
            <a:avLst/>
          </a:prstGeom>
          <a:noFill/>
        </p:spPr>
        <p:txBody>
          <a:bodyPr wrap="none" rtlCol="0">
            <a:spAutoFit/>
          </a:bodyPr>
          <a:lstStyle/>
          <a:p>
            <a:pPr defTabSz="342900"/>
            <a:r>
              <a:rPr lang="en-US" sz="1350" dirty="0">
                <a:solidFill>
                  <a:srgbClr val="002060"/>
                </a:solidFill>
                <a:latin typeface="Trebuchet MS" panose="020B0603020202020204"/>
              </a:rPr>
              <a:t>44%</a:t>
            </a:r>
          </a:p>
        </p:txBody>
      </p:sp>
      <p:cxnSp>
        <p:nvCxnSpPr>
          <p:cNvPr id="16" name="Straight Connector 15"/>
          <p:cNvCxnSpPr/>
          <p:nvPr/>
        </p:nvCxnSpPr>
        <p:spPr>
          <a:xfrm>
            <a:off x="4984746" y="3592768"/>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p:nvPr>
        </p:nvSpPr>
        <p:spPr>
          <a:xfrm>
            <a:off x="457200" y="952156"/>
            <a:ext cx="8229600" cy="2077277"/>
          </a:xfrm>
        </p:spPr>
        <p:txBody>
          <a:bodyPr>
            <a:normAutofit/>
          </a:bodyPr>
          <a:lstStyle/>
          <a:p>
            <a:pPr>
              <a:spcBef>
                <a:spcPts val="0"/>
              </a:spcBef>
            </a:pPr>
            <a:r>
              <a:rPr lang="nl-NL" noProof="0" dirty="0">
                <a:latin typeface="+mj-lt"/>
              </a:rPr>
              <a:t>Twee (nagenoeg) identieke groepen: </a:t>
            </a:r>
          </a:p>
          <a:p>
            <a:pPr lvl="1">
              <a:spcBef>
                <a:spcPts val="0"/>
              </a:spcBef>
            </a:pPr>
            <a:r>
              <a:rPr lang="nl-NL" i="1" noProof="0" dirty="0">
                <a:latin typeface="+mj-lt"/>
              </a:rPr>
              <a:t>gemiddeld</a:t>
            </a:r>
            <a:r>
              <a:rPr lang="nl-NL" noProof="0" dirty="0">
                <a:latin typeface="+mj-lt"/>
              </a:rPr>
              <a:t> hetzelfde gedrag </a:t>
            </a:r>
            <a:r>
              <a:rPr lang="nl-NL" i="1" noProof="0" dirty="0">
                <a:latin typeface="+mj-lt"/>
              </a:rPr>
              <a:t>b</a:t>
            </a:r>
            <a:r>
              <a:rPr lang="nl-NL" i="1" dirty="0"/>
              <a:t>ij gelijke behandeling</a:t>
            </a:r>
            <a:endParaRPr lang="nl-NL" noProof="0" dirty="0">
              <a:latin typeface="+mj-lt"/>
            </a:endParaRPr>
          </a:p>
          <a:p>
            <a:pPr marL="0" indent="0">
              <a:buNone/>
            </a:pPr>
            <a:endParaRPr lang="nl-NL" noProof="0" dirty="0">
              <a:latin typeface="+mj-lt"/>
            </a:endParaRPr>
          </a:p>
        </p:txBody>
      </p:sp>
      <p:sp>
        <p:nvSpPr>
          <p:cNvPr id="23" name="Rectangle 22"/>
          <p:cNvSpPr/>
          <p:nvPr/>
        </p:nvSpPr>
        <p:spPr>
          <a:xfrm>
            <a:off x="2865121" y="2125025"/>
            <a:ext cx="1145484" cy="2564088"/>
          </a:xfrm>
          <a:prstGeom prst="rect">
            <a:avLst/>
          </a:prstGeom>
          <a:solidFill>
            <a:schemeClr val="bg1"/>
          </a:solidFill>
          <a:ln>
            <a:solidFill>
              <a:schemeClr val="tx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4" name="TextBox 23"/>
          <p:cNvSpPr txBox="1"/>
          <p:nvPr/>
        </p:nvSpPr>
        <p:spPr>
          <a:xfrm>
            <a:off x="1261809" y="4472411"/>
            <a:ext cx="380232" cy="300082"/>
          </a:xfrm>
          <a:prstGeom prst="rect">
            <a:avLst/>
          </a:prstGeom>
          <a:noFill/>
        </p:spPr>
        <p:txBody>
          <a:bodyPr wrap="none" rtlCol="0">
            <a:spAutoFit/>
          </a:bodyPr>
          <a:lstStyle/>
          <a:p>
            <a:pPr defTabSz="342900"/>
            <a:r>
              <a:rPr lang="en-US" sz="1350" dirty="0">
                <a:solidFill>
                  <a:srgbClr val="002060"/>
                </a:solidFill>
                <a:latin typeface="Trebuchet MS" panose="020B0603020202020204"/>
              </a:rPr>
              <a:t>3%</a:t>
            </a:r>
          </a:p>
        </p:txBody>
      </p:sp>
      <p:cxnSp>
        <p:nvCxnSpPr>
          <p:cNvPr id="25" name="Straight Connector 24"/>
          <p:cNvCxnSpPr/>
          <p:nvPr/>
        </p:nvCxnSpPr>
        <p:spPr>
          <a:xfrm>
            <a:off x="2285406" y="4619794"/>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7344807" y="1688038"/>
            <a:ext cx="1875230" cy="593558"/>
            <a:chOff x="662885" y="2109499"/>
            <a:chExt cx="2500308" cy="791410"/>
          </a:xfrm>
        </p:grpSpPr>
        <p:sp>
          <p:nvSpPr>
            <p:cNvPr id="27" name="Rectangle 26"/>
            <p:cNvSpPr/>
            <p:nvPr/>
          </p:nvSpPr>
          <p:spPr>
            <a:xfrm>
              <a:off x="673213" y="2130519"/>
              <a:ext cx="469232" cy="30125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8" name="Rectangle 27"/>
            <p:cNvSpPr/>
            <p:nvPr/>
          </p:nvSpPr>
          <p:spPr>
            <a:xfrm>
              <a:off x="662885" y="2554705"/>
              <a:ext cx="469232" cy="3012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0" name="TextBox 29"/>
            <p:cNvSpPr txBox="1"/>
            <p:nvPr/>
          </p:nvSpPr>
          <p:spPr>
            <a:xfrm>
              <a:off x="1092778" y="2500800"/>
              <a:ext cx="1926168" cy="400109"/>
            </a:xfrm>
            <a:prstGeom prst="rect">
              <a:avLst/>
            </a:prstGeom>
            <a:noFill/>
          </p:spPr>
          <p:txBody>
            <a:bodyPr wrap="none" rtlCol="0">
              <a:spAutoFit/>
            </a:bodyPr>
            <a:lstStyle/>
            <a:p>
              <a:pPr defTabSz="342900"/>
              <a:r>
                <a:rPr lang="en-US" sz="1350" dirty="0" err="1">
                  <a:solidFill>
                    <a:prstClr val="black"/>
                  </a:solidFill>
                  <a:latin typeface="Trebuchet MS" panose="020B0603020202020204"/>
                </a:rPr>
                <a:t>Ontving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bak</a:t>
              </a:r>
              <a:endParaRPr lang="en-US" sz="1350" dirty="0">
                <a:solidFill>
                  <a:prstClr val="black"/>
                </a:solidFill>
                <a:latin typeface="Trebuchet MS" panose="020B0603020202020204"/>
              </a:endParaRPr>
            </a:p>
          </p:txBody>
        </p:sp>
        <p:sp>
          <p:nvSpPr>
            <p:cNvPr id="31" name="TextBox 30"/>
            <p:cNvSpPr txBox="1"/>
            <p:nvPr/>
          </p:nvSpPr>
          <p:spPr>
            <a:xfrm>
              <a:off x="1121608" y="2109499"/>
              <a:ext cx="2041585" cy="400109"/>
            </a:xfrm>
            <a:prstGeom prst="rect">
              <a:avLst/>
            </a:prstGeom>
            <a:noFill/>
          </p:spPr>
          <p:txBody>
            <a:bodyPr wrap="none" rtlCol="0">
              <a:spAutoFit/>
            </a:bodyPr>
            <a:lstStyle/>
            <a:p>
              <a:pPr defTabSz="342900"/>
              <a:r>
                <a:rPr lang="en-US" sz="1350" dirty="0" err="1">
                  <a:solidFill>
                    <a:prstClr val="black"/>
                  </a:solidFill>
                  <a:latin typeface="Trebuchet MS" panose="020B0603020202020204"/>
                </a:rPr>
                <a:t>Ontving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geen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bak</a:t>
              </a:r>
              <a:endParaRPr lang="en-US" sz="1350" dirty="0">
                <a:solidFill>
                  <a:prstClr val="black"/>
                </a:solidFill>
                <a:latin typeface="Trebuchet MS" panose="020B0603020202020204"/>
              </a:endParaRPr>
            </a:p>
          </p:txBody>
        </p:sp>
      </p:grpSp>
      <p:sp>
        <p:nvSpPr>
          <p:cNvPr id="2" name="Title 1"/>
          <p:cNvSpPr>
            <a:spLocks noGrp="1"/>
          </p:cNvSpPr>
          <p:nvPr>
            <p:ph type="title"/>
          </p:nvPr>
        </p:nvSpPr>
        <p:spPr>
          <a:xfrm>
            <a:off x="508000" y="457200"/>
            <a:ext cx="7803487" cy="645641"/>
          </a:xfrm>
        </p:spPr>
        <p:txBody>
          <a:bodyPr>
            <a:noAutofit/>
          </a:bodyPr>
          <a:lstStyle/>
          <a:p>
            <a:r>
              <a:rPr lang="nl-NL" dirty="0"/>
              <a:t>Vergelijking gedrag vrijwilligers met anderen (2)</a:t>
            </a:r>
            <a:endParaRPr lang="en-US" dirty="0"/>
          </a:p>
        </p:txBody>
      </p:sp>
    </p:spTree>
    <p:extLst>
      <p:ext uri="{BB962C8B-B14F-4D97-AF65-F5344CB8AC3E}">
        <p14:creationId xmlns:p14="http://schemas.microsoft.com/office/powerpoint/2010/main" val="3338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nvGraphicFramePr>
        <p:xfrm>
          <a:off x="1650377" y="2026036"/>
          <a:ext cx="6091518" cy="30155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172957" y="3441467"/>
            <a:ext cx="471604" cy="300082"/>
          </a:xfrm>
          <a:prstGeom prst="rect">
            <a:avLst/>
          </a:prstGeom>
          <a:noFill/>
        </p:spPr>
        <p:txBody>
          <a:bodyPr wrap="none" rtlCol="0">
            <a:spAutoFit/>
          </a:bodyPr>
          <a:lstStyle/>
          <a:p>
            <a:pPr defTabSz="342900"/>
            <a:r>
              <a:rPr lang="en-US" sz="1350" dirty="0">
                <a:solidFill>
                  <a:srgbClr val="002060"/>
                </a:solidFill>
                <a:latin typeface="Trebuchet MS" panose="020B0603020202020204"/>
              </a:rPr>
              <a:t>44%</a:t>
            </a:r>
          </a:p>
        </p:txBody>
      </p:sp>
      <p:sp>
        <p:nvSpPr>
          <p:cNvPr id="28" name="TextBox 27"/>
          <p:cNvSpPr txBox="1"/>
          <p:nvPr/>
        </p:nvSpPr>
        <p:spPr>
          <a:xfrm>
            <a:off x="1261809" y="4472411"/>
            <a:ext cx="380232" cy="300082"/>
          </a:xfrm>
          <a:prstGeom prst="rect">
            <a:avLst/>
          </a:prstGeom>
          <a:noFill/>
        </p:spPr>
        <p:txBody>
          <a:bodyPr wrap="none" rtlCol="0">
            <a:spAutoFit/>
          </a:bodyPr>
          <a:lstStyle/>
          <a:p>
            <a:pPr defTabSz="342900"/>
            <a:r>
              <a:rPr lang="en-US" sz="1350" dirty="0">
                <a:solidFill>
                  <a:srgbClr val="002060"/>
                </a:solidFill>
                <a:latin typeface="Trebuchet MS" panose="020B0603020202020204"/>
              </a:rPr>
              <a:t>3%</a:t>
            </a:r>
          </a:p>
        </p:txBody>
      </p:sp>
      <p:cxnSp>
        <p:nvCxnSpPr>
          <p:cNvPr id="14" name="Straight Connector 13"/>
          <p:cNvCxnSpPr/>
          <p:nvPr/>
        </p:nvCxnSpPr>
        <p:spPr>
          <a:xfrm>
            <a:off x="2292129" y="3597821"/>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84746" y="3592768"/>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85406" y="4619794"/>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78023" y="4614740"/>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47895" y="1636347"/>
            <a:ext cx="2326054" cy="553998"/>
          </a:xfrm>
          <a:prstGeom prst="rect">
            <a:avLst/>
          </a:prstGeom>
          <a:noFill/>
        </p:spPr>
        <p:txBody>
          <a:bodyPr wrap="square" rtlCol="0">
            <a:spAutoFit/>
          </a:bodyPr>
          <a:lstStyle/>
          <a:p>
            <a:pPr algn="ctr" defTabSz="342900"/>
            <a:r>
              <a:rPr lang="en-US" sz="1500" dirty="0" err="1">
                <a:solidFill>
                  <a:srgbClr val="002060"/>
                </a:solidFill>
                <a:latin typeface="Trebuchet MS" panose="020B0603020202020204"/>
              </a:rPr>
              <a:t>Aantal</a:t>
            </a:r>
            <a:r>
              <a:rPr lang="en-US" sz="1500" dirty="0">
                <a:solidFill>
                  <a:srgbClr val="002060"/>
                </a:solidFill>
                <a:latin typeface="Trebuchet MS" panose="020B0603020202020204"/>
              </a:rPr>
              <a:t> </a:t>
            </a:r>
            <a:r>
              <a:rPr lang="en-US" sz="1500" dirty="0" err="1">
                <a:solidFill>
                  <a:srgbClr val="002060"/>
                </a:solidFill>
                <a:latin typeface="Trebuchet MS" panose="020B0603020202020204"/>
              </a:rPr>
              <a:t>bezoekdagen</a:t>
            </a:r>
            <a:r>
              <a:rPr lang="en-US" sz="1500" dirty="0">
                <a:solidFill>
                  <a:srgbClr val="002060"/>
                </a:solidFill>
                <a:latin typeface="Trebuchet MS" panose="020B0603020202020204"/>
              </a:rPr>
              <a:t> per week =  0.57</a:t>
            </a:r>
          </a:p>
        </p:txBody>
      </p:sp>
      <p:sp>
        <p:nvSpPr>
          <p:cNvPr id="3" name="Title 2"/>
          <p:cNvSpPr>
            <a:spLocks noGrp="1"/>
          </p:cNvSpPr>
          <p:nvPr>
            <p:ph type="title"/>
          </p:nvPr>
        </p:nvSpPr>
        <p:spPr>
          <a:xfrm>
            <a:off x="508000" y="457200"/>
            <a:ext cx="7765004" cy="645641"/>
          </a:xfrm>
        </p:spPr>
        <p:txBody>
          <a:bodyPr/>
          <a:lstStyle/>
          <a:p>
            <a:r>
              <a:rPr lang="nl-NL" dirty="0"/>
              <a:t>Vergelijking gedrag vrijwilligers met anderen (2)</a:t>
            </a:r>
            <a:endParaRPr lang="en-US" dirty="0"/>
          </a:p>
        </p:txBody>
      </p:sp>
      <p:sp>
        <p:nvSpPr>
          <p:cNvPr id="19" name="Content Placeholder 2"/>
          <p:cNvSpPr>
            <a:spLocks noGrp="1"/>
          </p:cNvSpPr>
          <p:nvPr>
            <p:ph idx="1"/>
          </p:nvPr>
        </p:nvSpPr>
        <p:spPr>
          <a:xfrm>
            <a:off x="457200" y="952156"/>
            <a:ext cx="8229600" cy="2077277"/>
          </a:xfrm>
        </p:spPr>
        <p:txBody>
          <a:bodyPr>
            <a:normAutofit/>
          </a:bodyPr>
          <a:lstStyle/>
          <a:p>
            <a:pPr>
              <a:spcBef>
                <a:spcPts val="0"/>
              </a:spcBef>
            </a:pPr>
            <a:r>
              <a:rPr lang="nl-NL" noProof="0" dirty="0">
                <a:latin typeface="+mj-lt"/>
              </a:rPr>
              <a:t>Twee (nagenoeg) identieke groepen: </a:t>
            </a:r>
          </a:p>
          <a:p>
            <a:pPr lvl="1">
              <a:spcBef>
                <a:spcPts val="0"/>
              </a:spcBef>
            </a:pPr>
            <a:r>
              <a:rPr lang="nl-NL" i="1" noProof="0" dirty="0">
                <a:latin typeface="+mj-lt"/>
              </a:rPr>
              <a:t>gemiddeld</a:t>
            </a:r>
            <a:r>
              <a:rPr lang="nl-NL" noProof="0" dirty="0">
                <a:latin typeface="+mj-lt"/>
              </a:rPr>
              <a:t> hetzelfde gedrag </a:t>
            </a:r>
            <a:r>
              <a:rPr lang="nl-NL" i="1" noProof="0" dirty="0">
                <a:latin typeface="+mj-lt"/>
              </a:rPr>
              <a:t>b</a:t>
            </a:r>
            <a:r>
              <a:rPr lang="nl-NL" i="1" dirty="0"/>
              <a:t>ij gelijke behandeling</a:t>
            </a:r>
            <a:endParaRPr lang="nl-NL" noProof="0" dirty="0">
              <a:latin typeface="+mj-lt"/>
            </a:endParaRPr>
          </a:p>
          <a:p>
            <a:pPr marL="0" indent="0">
              <a:buNone/>
            </a:pPr>
            <a:endParaRPr lang="nl-NL" noProof="0" dirty="0">
              <a:latin typeface="+mj-lt"/>
            </a:endParaRPr>
          </a:p>
        </p:txBody>
      </p:sp>
      <p:grpSp>
        <p:nvGrpSpPr>
          <p:cNvPr id="32" name="Group 31"/>
          <p:cNvGrpSpPr/>
          <p:nvPr/>
        </p:nvGrpSpPr>
        <p:grpSpPr>
          <a:xfrm>
            <a:off x="7344807" y="1688038"/>
            <a:ext cx="1875230" cy="593558"/>
            <a:chOff x="662885" y="2109499"/>
            <a:chExt cx="2500308" cy="791410"/>
          </a:xfrm>
        </p:grpSpPr>
        <p:sp>
          <p:nvSpPr>
            <p:cNvPr id="33" name="Rectangle 32"/>
            <p:cNvSpPr/>
            <p:nvPr/>
          </p:nvSpPr>
          <p:spPr>
            <a:xfrm>
              <a:off x="673213" y="2130519"/>
              <a:ext cx="469232" cy="30125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4" name="Rectangle 33"/>
            <p:cNvSpPr/>
            <p:nvPr/>
          </p:nvSpPr>
          <p:spPr>
            <a:xfrm>
              <a:off x="662885" y="2554705"/>
              <a:ext cx="469232" cy="3012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5" name="TextBox 34"/>
            <p:cNvSpPr txBox="1"/>
            <p:nvPr/>
          </p:nvSpPr>
          <p:spPr>
            <a:xfrm>
              <a:off x="1092778" y="2500800"/>
              <a:ext cx="1926168" cy="400109"/>
            </a:xfrm>
            <a:prstGeom prst="rect">
              <a:avLst/>
            </a:prstGeom>
            <a:noFill/>
          </p:spPr>
          <p:txBody>
            <a:bodyPr wrap="none" rtlCol="0">
              <a:spAutoFit/>
            </a:bodyPr>
            <a:lstStyle/>
            <a:p>
              <a:pPr defTabSz="342900"/>
              <a:r>
                <a:rPr lang="en-US" sz="1350" dirty="0" err="1">
                  <a:solidFill>
                    <a:prstClr val="black"/>
                  </a:solidFill>
                  <a:latin typeface="Trebuchet MS" panose="020B0603020202020204"/>
                </a:rPr>
                <a:t>Ontving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bak</a:t>
              </a:r>
              <a:endParaRPr lang="en-US" sz="1350" dirty="0">
                <a:solidFill>
                  <a:prstClr val="black"/>
                </a:solidFill>
                <a:latin typeface="Trebuchet MS" panose="020B0603020202020204"/>
              </a:endParaRPr>
            </a:p>
          </p:txBody>
        </p:sp>
        <p:sp>
          <p:nvSpPr>
            <p:cNvPr id="36" name="TextBox 35"/>
            <p:cNvSpPr txBox="1"/>
            <p:nvPr/>
          </p:nvSpPr>
          <p:spPr>
            <a:xfrm>
              <a:off x="1121608" y="2109499"/>
              <a:ext cx="2041585" cy="400109"/>
            </a:xfrm>
            <a:prstGeom prst="rect">
              <a:avLst/>
            </a:prstGeom>
            <a:noFill/>
          </p:spPr>
          <p:txBody>
            <a:bodyPr wrap="none" rtlCol="0">
              <a:spAutoFit/>
            </a:bodyPr>
            <a:lstStyle/>
            <a:p>
              <a:pPr defTabSz="342900"/>
              <a:r>
                <a:rPr lang="en-US" sz="1350" dirty="0" err="1">
                  <a:solidFill>
                    <a:prstClr val="black"/>
                  </a:solidFill>
                  <a:latin typeface="Trebuchet MS" panose="020B0603020202020204"/>
                </a:rPr>
                <a:t>Ontving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geen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bak</a:t>
              </a:r>
              <a:endParaRPr lang="en-US" sz="1350" dirty="0">
                <a:solidFill>
                  <a:prstClr val="black"/>
                </a:solidFill>
                <a:latin typeface="Trebuchet MS" panose="020B0603020202020204"/>
              </a:endParaRPr>
            </a:p>
          </p:txBody>
        </p:sp>
      </p:grpSp>
      <p:sp>
        <p:nvSpPr>
          <p:cNvPr id="37" name="TextBox 36"/>
          <p:cNvSpPr txBox="1"/>
          <p:nvPr/>
        </p:nvSpPr>
        <p:spPr>
          <a:xfrm>
            <a:off x="4984746" y="1636347"/>
            <a:ext cx="2550317" cy="553998"/>
          </a:xfrm>
          <a:prstGeom prst="rect">
            <a:avLst/>
          </a:prstGeom>
          <a:noFill/>
        </p:spPr>
        <p:txBody>
          <a:bodyPr wrap="square" rtlCol="0">
            <a:spAutoFit/>
          </a:bodyPr>
          <a:lstStyle/>
          <a:p>
            <a:pPr algn="ctr" defTabSz="342900"/>
            <a:r>
              <a:rPr lang="en-US" sz="1500" dirty="0" err="1">
                <a:solidFill>
                  <a:srgbClr val="002060"/>
                </a:solidFill>
                <a:latin typeface="Trebuchet MS" panose="020B0603020202020204"/>
              </a:rPr>
              <a:t>Aantal</a:t>
            </a:r>
            <a:r>
              <a:rPr lang="en-US" sz="1500" dirty="0">
                <a:solidFill>
                  <a:srgbClr val="002060"/>
                </a:solidFill>
                <a:latin typeface="Trebuchet MS" panose="020B0603020202020204"/>
              </a:rPr>
              <a:t> </a:t>
            </a:r>
            <a:r>
              <a:rPr lang="en-US" sz="1500" dirty="0" err="1">
                <a:solidFill>
                  <a:srgbClr val="002060"/>
                </a:solidFill>
                <a:latin typeface="Trebuchet MS" panose="020B0603020202020204"/>
              </a:rPr>
              <a:t>bezoekdagen</a:t>
            </a:r>
            <a:r>
              <a:rPr lang="en-US" sz="1500" dirty="0">
                <a:solidFill>
                  <a:srgbClr val="002060"/>
                </a:solidFill>
                <a:latin typeface="Trebuchet MS" panose="020B0603020202020204"/>
              </a:rPr>
              <a:t> per week =  0.72</a:t>
            </a:r>
          </a:p>
        </p:txBody>
      </p:sp>
    </p:spTree>
    <p:extLst>
      <p:ext uri="{BB962C8B-B14F-4D97-AF65-F5344CB8AC3E}">
        <p14:creationId xmlns:p14="http://schemas.microsoft.com/office/powerpoint/2010/main" val="23862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984746" y="1636347"/>
            <a:ext cx="2550317" cy="553998"/>
          </a:xfrm>
          <a:prstGeom prst="rect">
            <a:avLst/>
          </a:prstGeom>
          <a:noFill/>
        </p:spPr>
        <p:txBody>
          <a:bodyPr wrap="square" rtlCol="0">
            <a:spAutoFit/>
          </a:bodyPr>
          <a:lstStyle/>
          <a:p>
            <a:pPr algn="ctr" defTabSz="342900"/>
            <a:r>
              <a:rPr lang="en-US" sz="1500" dirty="0" err="1">
                <a:solidFill>
                  <a:srgbClr val="002060"/>
                </a:solidFill>
                <a:latin typeface="Trebuchet MS" panose="020B0603020202020204"/>
              </a:rPr>
              <a:t>Aantal</a:t>
            </a:r>
            <a:r>
              <a:rPr lang="en-US" sz="1500" dirty="0">
                <a:solidFill>
                  <a:srgbClr val="002060"/>
                </a:solidFill>
                <a:latin typeface="Trebuchet MS" panose="020B0603020202020204"/>
              </a:rPr>
              <a:t> </a:t>
            </a:r>
            <a:r>
              <a:rPr lang="en-US" sz="1500" dirty="0" err="1">
                <a:solidFill>
                  <a:srgbClr val="002060"/>
                </a:solidFill>
                <a:latin typeface="Trebuchet MS" panose="020B0603020202020204"/>
              </a:rPr>
              <a:t>bezoekdagen</a:t>
            </a:r>
            <a:r>
              <a:rPr lang="en-US" sz="1500" dirty="0">
                <a:solidFill>
                  <a:srgbClr val="002060"/>
                </a:solidFill>
                <a:latin typeface="Trebuchet MS" panose="020B0603020202020204"/>
              </a:rPr>
              <a:t> per week =  0.72</a:t>
            </a:r>
          </a:p>
        </p:txBody>
      </p:sp>
      <p:sp>
        <p:nvSpPr>
          <p:cNvPr id="27" name="TextBox 26"/>
          <p:cNvSpPr txBox="1"/>
          <p:nvPr/>
        </p:nvSpPr>
        <p:spPr>
          <a:xfrm>
            <a:off x="2147895" y="1636347"/>
            <a:ext cx="2326054" cy="553998"/>
          </a:xfrm>
          <a:prstGeom prst="rect">
            <a:avLst/>
          </a:prstGeom>
          <a:noFill/>
        </p:spPr>
        <p:txBody>
          <a:bodyPr wrap="square" rtlCol="0">
            <a:spAutoFit/>
          </a:bodyPr>
          <a:lstStyle/>
          <a:p>
            <a:pPr algn="ctr" defTabSz="342900"/>
            <a:r>
              <a:rPr lang="en-US" sz="1500" dirty="0" err="1">
                <a:solidFill>
                  <a:srgbClr val="002060"/>
                </a:solidFill>
                <a:latin typeface="Trebuchet MS" panose="020B0603020202020204"/>
              </a:rPr>
              <a:t>Aantal</a:t>
            </a:r>
            <a:r>
              <a:rPr lang="en-US" sz="1500" dirty="0">
                <a:solidFill>
                  <a:srgbClr val="002060"/>
                </a:solidFill>
                <a:latin typeface="Trebuchet MS" panose="020B0603020202020204"/>
              </a:rPr>
              <a:t> </a:t>
            </a:r>
            <a:r>
              <a:rPr lang="en-US" sz="1500" dirty="0" err="1">
                <a:solidFill>
                  <a:srgbClr val="002060"/>
                </a:solidFill>
                <a:latin typeface="Trebuchet MS" panose="020B0603020202020204"/>
              </a:rPr>
              <a:t>bezoekdagen</a:t>
            </a:r>
            <a:r>
              <a:rPr lang="en-US" sz="1500" dirty="0">
                <a:solidFill>
                  <a:srgbClr val="002060"/>
                </a:solidFill>
                <a:latin typeface="Trebuchet MS" panose="020B0603020202020204"/>
              </a:rPr>
              <a:t> per week =  0.57</a:t>
            </a:r>
          </a:p>
        </p:txBody>
      </p:sp>
      <p:graphicFrame>
        <p:nvGraphicFramePr>
          <p:cNvPr id="18" name="Chart 17"/>
          <p:cNvGraphicFramePr>
            <a:graphicFrameLocks/>
          </p:cNvGraphicFramePr>
          <p:nvPr/>
        </p:nvGraphicFramePr>
        <p:xfrm>
          <a:off x="1650377" y="2026036"/>
          <a:ext cx="6091518" cy="301550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172957" y="3441467"/>
            <a:ext cx="471604" cy="300082"/>
          </a:xfrm>
          <a:prstGeom prst="rect">
            <a:avLst/>
          </a:prstGeom>
          <a:noFill/>
        </p:spPr>
        <p:txBody>
          <a:bodyPr wrap="none" rtlCol="0">
            <a:spAutoFit/>
          </a:bodyPr>
          <a:lstStyle/>
          <a:p>
            <a:pPr defTabSz="342900"/>
            <a:r>
              <a:rPr lang="en-US" sz="1350" dirty="0">
                <a:solidFill>
                  <a:srgbClr val="002060"/>
                </a:solidFill>
                <a:latin typeface="Trebuchet MS" panose="020B0603020202020204"/>
              </a:rPr>
              <a:t>44%</a:t>
            </a:r>
          </a:p>
        </p:txBody>
      </p:sp>
      <p:cxnSp>
        <p:nvCxnSpPr>
          <p:cNvPr id="14" name="Straight Connector 13"/>
          <p:cNvCxnSpPr/>
          <p:nvPr/>
        </p:nvCxnSpPr>
        <p:spPr>
          <a:xfrm>
            <a:off x="2292129" y="3597821"/>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84746" y="3592768"/>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88933" y="2396251"/>
            <a:ext cx="1526114" cy="784830"/>
          </a:xfrm>
          <a:prstGeom prst="rect">
            <a:avLst/>
          </a:prstGeom>
          <a:noFill/>
        </p:spPr>
        <p:txBody>
          <a:bodyPr wrap="square" rtlCol="0">
            <a:spAutoFit/>
          </a:bodyPr>
          <a:lstStyle/>
          <a:p>
            <a:pPr algn="ctr" defTabSz="342900"/>
            <a:r>
              <a:rPr lang="en-US" sz="1500" dirty="0" err="1">
                <a:solidFill>
                  <a:srgbClr val="002060"/>
                </a:solidFill>
                <a:latin typeface="Trebuchet MS" panose="020B0603020202020204"/>
              </a:rPr>
              <a:t>Stijging</a:t>
            </a:r>
            <a:r>
              <a:rPr lang="en-US" sz="1500" dirty="0">
                <a:solidFill>
                  <a:srgbClr val="002060"/>
                </a:solidFill>
                <a:latin typeface="Trebuchet MS" panose="020B0603020202020204"/>
              </a:rPr>
              <a:t> freq. </a:t>
            </a:r>
            <a:r>
              <a:rPr lang="en-US" sz="1500" dirty="0" err="1">
                <a:solidFill>
                  <a:srgbClr val="002060"/>
                </a:solidFill>
                <a:latin typeface="Trebuchet MS" panose="020B0603020202020204"/>
              </a:rPr>
              <a:t>bij</a:t>
            </a:r>
            <a:r>
              <a:rPr lang="en-US" sz="1500" dirty="0">
                <a:solidFill>
                  <a:srgbClr val="002060"/>
                </a:solidFill>
                <a:latin typeface="Trebuchet MS" panose="020B0603020202020204"/>
              </a:rPr>
              <a:t> </a:t>
            </a:r>
            <a:r>
              <a:rPr lang="en-US" sz="1500" dirty="0" err="1">
                <a:solidFill>
                  <a:srgbClr val="002060"/>
                </a:solidFill>
                <a:latin typeface="Trebuchet MS" panose="020B0603020202020204"/>
              </a:rPr>
              <a:t>hhs</a:t>
            </a:r>
            <a:r>
              <a:rPr lang="en-US" sz="1500" dirty="0">
                <a:solidFill>
                  <a:srgbClr val="002060"/>
                </a:solidFill>
                <a:latin typeface="Trebuchet MS" panose="020B0603020202020204"/>
              </a:rPr>
              <a:t> die </a:t>
            </a:r>
            <a:r>
              <a:rPr lang="en-US" sz="1500" dirty="0" err="1">
                <a:solidFill>
                  <a:srgbClr val="002060"/>
                </a:solidFill>
                <a:latin typeface="Trebuchet MS" panose="020B0603020202020204"/>
              </a:rPr>
              <a:t>bak</a:t>
            </a:r>
            <a:r>
              <a:rPr lang="en-US" sz="1500" dirty="0">
                <a:solidFill>
                  <a:srgbClr val="002060"/>
                </a:solidFill>
                <a:latin typeface="Trebuchet MS" panose="020B0603020202020204"/>
              </a:rPr>
              <a:t> </a:t>
            </a:r>
            <a:r>
              <a:rPr lang="en-US" sz="1500" dirty="0" err="1">
                <a:solidFill>
                  <a:srgbClr val="002060"/>
                </a:solidFill>
                <a:latin typeface="Trebuchet MS" panose="020B0603020202020204"/>
              </a:rPr>
              <a:t>accepteerden</a:t>
            </a:r>
            <a:r>
              <a:rPr lang="en-US" sz="1500" dirty="0">
                <a:solidFill>
                  <a:srgbClr val="002060"/>
                </a:solidFill>
                <a:latin typeface="Trebuchet MS" panose="020B0603020202020204"/>
              </a:rPr>
              <a:t>:</a:t>
            </a:r>
          </a:p>
        </p:txBody>
      </p:sp>
      <p:graphicFrame>
        <p:nvGraphicFramePr>
          <p:cNvPr id="26" name="Object 25"/>
          <p:cNvGraphicFramePr>
            <a:graphicFrameLocks noChangeAspect="1"/>
          </p:cNvGraphicFramePr>
          <p:nvPr/>
        </p:nvGraphicFramePr>
        <p:xfrm>
          <a:off x="7483079" y="3171701"/>
          <a:ext cx="935831" cy="576263"/>
        </p:xfrm>
        <a:graphic>
          <a:graphicData uri="http://schemas.openxmlformats.org/presentationml/2006/ole">
            <mc:AlternateContent xmlns:mc="http://schemas.openxmlformats.org/markup-compatibility/2006">
              <mc:Choice xmlns:v="urn:schemas-microsoft-com:vml" Requires="v">
                <p:oleObj spid="_x0000_s2079" name="Equation" r:id="rId5" imgW="685800" imgH="368280" progId="Equation.DSMT4">
                  <p:embed/>
                </p:oleObj>
              </mc:Choice>
              <mc:Fallback>
                <p:oleObj name="Equation" r:id="rId5" imgW="685800" imgH="368280" progId="Equation.DSMT4">
                  <p:embed/>
                  <p:pic>
                    <p:nvPicPr>
                      <p:cNvPr id="26" name="Object 25"/>
                      <p:cNvPicPr/>
                      <p:nvPr/>
                    </p:nvPicPr>
                    <p:blipFill>
                      <a:blip r:embed="rId6"/>
                      <a:stretch>
                        <a:fillRect/>
                      </a:stretch>
                    </p:blipFill>
                    <p:spPr>
                      <a:xfrm>
                        <a:off x="7483079" y="3171701"/>
                        <a:ext cx="935831" cy="576263"/>
                      </a:xfrm>
                      <a:prstGeom prst="rect">
                        <a:avLst/>
                      </a:prstGeom>
                    </p:spPr>
                  </p:pic>
                </p:oleObj>
              </mc:Fallback>
            </mc:AlternateContent>
          </a:graphicData>
        </a:graphic>
      </p:graphicFrame>
      <p:sp>
        <p:nvSpPr>
          <p:cNvPr id="28" name="TextBox 27"/>
          <p:cNvSpPr txBox="1"/>
          <p:nvPr/>
        </p:nvSpPr>
        <p:spPr>
          <a:xfrm>
            <a:off x="1261809" y="4472411"/>
            <a:ext cx="380232" cy="300082"/>
          </a:xfrm>
          <a:prstGeom prst="rect">
            <a:avLst/>
          </a:prstGeom>
          <a:noFill/>
        </p:spPr>
        <p:txBody>
          <a:bodyPr wrap="none" rtlCol="0">
            <a:spAutoFit/>
          </a:bodyPr>
          <a:lstStyle/>
          <a:p>
            <a:pPr defTabSz="342900"/>
            <a:r>
              <a:rPr lang="en-US" sz="1350" dirty="0">
                <a:solidFill>
                  <a:srgbClr val="002060"/>
                </a:solidFill>
                <a:latin typeface="Trebuchet MS" panose="020B0603020202020204"/>
              </a:rPr>
              <a:t>3%</a:t>
            </a:r>
          </a:p>
        </p:txBody>
      </p:sp>
      <p:cxnSp>
        <p:nvCxnSpPr>
          <p:cNvPr id="29" name="Straight Connector 28"/>
          <p:cNvCxnSpPr/>
          <p:nvPr/>
        </p:nvCxnSpPr>
        <p:spPr>
          <a:xfrm>
            <a:off x="2285406" y="4619794"/>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78023" y="4614740"/>
            <a:ext cx="2148014" cy="0"/>
          </a:xfrm>
          <a:prstGeom prst="line">
            <a:avLst/>
          </a:prstGeom>
          <a:ln w="412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4375611" y="4194235"/>
            <a:ext cx="799063" cy="0"/>
          </a:xfrm>
          <a:prstGeom prst="straightConnector1">
            <a:avLst/>
          </a:prstGeom>
          <a:ln w="63500">
            <a:solidFill>
              <a:srgbClr val="C0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3379477" y="1854936"/>
            <a:ext cx="592282" cy="27903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9" name="Oval 18"/>
          <p:cNvSpPr/>
          <p:nvPr/>
        </p:nvSpPr>
        <p:spPr>
          <a:xfrm>
            <a:off x="6330889" y="1868812"/>
            <a:ext cx="592282" cy="27903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2" name="Title 6"/>
          <p:cNvSpPr>
            <a:spLocks noGrp="1"/>
          </p:cNvSpPr>
          <p:nvPr>
            <p:ph type="title"/>
          </p:nvPr>
        </p:nvSpPr>
        <p:spPr>
          <a:xfrm>
            <a:off x="508000" y="457200"/>
            <a:ext cx="7910909" cy="645641"/>
          </a:xfrm>
        </p:spPr>
        <p:txBody>
          <a:bodyPr>
            <a:normAutofit/>
          </a:bodyPr>
          <a:lstStyle/>
          <a:p>
            <a:r>
              <a:rPr lang="nl-NL" dirty="0"/>
              <a:t>Vergelijking gedrag vrijwilligers met anderen (2)</a:t>
            </a:r>
            <a:endParaRPr lang="en-US" dirty="0"/>
          </a:p>
        </p:txBody>
      </p:sp>
      <p:sp>
        <p:nvSpPr>
          <p:cNvPr id="37" name="Content Placeholder 2"/>
          <p:cNvSpPr>
            <a:spLocks noGrp="1"/>
          </p:cNvSpPr>
          <p:nvPr>
            <p:ph idx="1"/>
          </p:nvPr>
        </p:nvSpPr>
        <p:spPr>
          <a:xfrm>
            <a:off x="457200" y="952156"/>
            <a:ext cx="8229600" cy="2077277"/>
          </a:xfrm>
        </p:spPr>
        <p:txBody>
          <a:bodyPr>
            <a:normAutofit/>
          </a:bodyPr>
          <a:lstStyle/>
          <a:p>
            <a:pPr>
              <a:spcBef>
                <a:spcPts val="0"/>
              </a:spcBef>
            </a:pPr>
            <a:r>
              <a:rPr lang="nl-NL" noProof="0" dirty="0">
                <a:latin typeface="+mj-lt"/>
              </a:rPr>
              <a:t>Twee (nagenoeg) identieke groepen: </a:t>
            </a:r>
          </a:p>
          <a:p>
            <a:pPr lvl="1">
              <a:spcBef>
                <a:spcPts val="0"/>
              </a:spcBef>
            </a:pPr>
            <a:r>
              <a:rPr lang="nl-NL" i="1" noProof="0" dirty="0">
                <a:latin typeface="+mj-lt"/>
              </a:rPr>
              <a:t>gemiddeld</a:t>
            </a:r>
            <a:r>
              <a:rPr lang="nl-NL" noProof="0" dirty="0">
                <a:latin typeface="+mj-lt"/>
              </a:rPr>
              <a:t> hetzelfde gedrag </a:t>
            </a:r>
            <a:r>
              <a:rPr lang="nl-NL" i="1" noProof="0" dirty="0">
                <a:latin typeface="+mj-lt"/>
              </a:rPr>
              <a:t>b</a:t>
            </a:r>
            <a:r>
              <a:rPr lang="nl-NL" i="1" dirty="0"/>
              <a:t>ij gelijke behandeling</a:t>
            </a:r>
            <a:endParaRPr lang="nl-NL" noProof="0" dirty="0">
              <a:latin typeface="+mj-lt"/>
            </a:endParaRPr>
          </a:p>
          <a:p>
            <a:pPr marL="0" indent="0">
              <a:buNone/>
            </a:pPr>
            <a:endParaRPr lang="nl-NL" noProof="0" dirty="0">
              <a:latin typeface="+mj-lt"/>
            </a:endParaRPr>
          </a:p>
        </p:txBody>
      </p:sp>
      <p:cxnSp>
        <p:nvCxnSpPr>
          <p:cNvPr id="33" name="Straight Arrow Connector 32"/>
          <p:cNvCxnSpPr/>
          <p:nvPr/>
        </p:nvCxnSpPr>
        <p:spPr>
          <a:xfrm>
            <a:off x="4377056" y="1963365"/>
            <a:ext cx="799063" cy="0"/>
          </a:xfrm>
          <a:prstGeom prst="straightConnector1">
            <a:avLst/>
          </a:prstGeom>
          <a:ln w="63500">
            <a:solidFill>
              <a:srgbClr val="C00000"/>
            </a:solidFill>
            <a:headEnd type="stealth"/>
            <a:tailEnd type="stealth"/>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7344807" y="1688038"/>
            <a:ext cx="1875230" cy="593558"/>
            <a:chOff x="662885" y="2109499"/>
            <a:chExt cx="2500308" cy="791410"/>
          </a:xfrm>
        </p:grpSpPr>
        <p:sp>
          <p:nvSpPr>
            <p:cNvPr id="41" name="Rectangle 40"/>
            <p:cNvSpPr/>
            <p:nvPr/>
          </p:nvSpPr>
          <p:spPr>
            <a:xfrm>
              <a:off x="673213" y="2130519"/>
              <a:ext cx="469232" cy="30125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42" name="Rectangle 41"/>
            <p:cNvSpPr/>
            <p:nvPr/>
          </p:nvSpPr>
          <p:spPr>
            <a:xfrm>
              <a:off x="662885" y="2554705"/>
              <a:ext cx="469232" cy="3012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43" name="TextBox 42"/>
            <p:cNvSpPr txBox="1"/>
            <p:nvPr/>
          </p:nvSpPr>
          <p:spPr>
            <a:xfrm>
              <a:off x="1092778" y="2500800"/>
              <a:ext cx="1926168" cy="400109"/>
            </a:xfrm>
            <a:prstGeom prst="rect">
              <a:avLst/>
            </a:prstGeom>
            <a:noFill/>
          </p:spPr>
          <p:txBody>
            <a:bodyPr wrap="none" rtlCol="0">
              <a:spAutoFit/>
            </a:bodyPr>
            <a:lstStyle/>
            <a:p>
              <a:pPr defTabSz="342900"/>
              <a:r>
                <a:rPr lang="en-US" sz="1350" dirty="0" err="1">
                  <a:solidFill>
                    <a:prstClr val="black"/>
                  </a:solidFill>
                  <a:latin typeface="Trebuchet MS" panose="020B0603020202020204"/>
                </a:rPr>
                <a:t>Ontving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bak</a:t>
              </a:r>
              <a:endParaRPr lang="en-US" sz="1350" dirty="0">
                <a:solidFill>
                  <a:prstClr val="black"/>
                </a:solidFill>
                <a:latin typeface="Trebuchet MS" panose="020B0603020202020204"/>
              </a:endParaRPr>
            </a:p>
          </p:txBody>
        </p:sp>
        <p:sp>
          <p:nvSpPr>
            <p:cNvPr id="44" name="TextBox 43"/>
            <p:cNvSpPr txBox="1"/>
            <p:nvPr/>
          </p:nvSpPr>
          <p:spPr>
            <a:xfrm>
              <a:off x="1121608" y="2109499"/>
              <a:ext cx="2041585" cy="400109"/>
            </a:xfrm>
            <a:prstGeom prst="rect">
              <a:avLst/>
            </a:prstGeom>
            <a:noFill/>
          </p:spPr>
          <p:txBody>
            <a:bodyPr wrap="none" rtlCol="0">
              <a:spAutoFit/>
            </a:bodyPr>
            <a:lstStyle/>
            <a:p>
              <a:pPr defTabSz="342900"/>
              <a:r>
                <a:rPr lang="en-US" sz="1350" dirty="0" err="1">
                  <a:solidFill>
                    <a:prstClr val="black"/>
                  </a:solidFill>
                  <a:latin typeface="Trebuchet MS" panose="020B0603020202020204"/>
                </a:rPr>
                <a:t>Ontving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geen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bak</a:t>
              </a:r>
              <a:endParaRPr lang="en-US" sz="1350" dirty="0">
                <a:solidFill>
                  <a:prstClr val="black"/>
                </a:solidFill>
                <a:latin typeface="Trebuchet MS" panose="020B0603020202020204"/>
              </a:endParaRPr>
            </a:p>
          </p:txBody>
        </p:sp>
      </p:grpSp>
      <p:cxnSp>
        <p:nvCxnSpPr>
          <p:cNvPr id="24" name="Straight Arrow Connector 23"/>
          <p:cNvCxnSpPr/>
          <p:nvPr/>
        </p:nvCxnSpPr>
        <p:spPr>
          <a:xfrm>
            <a:off x="4362913" y="2763304"/>
            <a:ext cx="799063" cy="0"/>
          </a:xfrm>
          <a:prstGeom prst="straightConnector1">
            <a:avLst/>
          </a:prstGeom>
          <a:ln w="63500">
            <a:solidFill>
              <a:schemeClr val="bg1">
                <a:lumMod val="5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375615" y="4642904"/>
            <a:ext cx="799063" cy="0"/>
          </a:xfrm>
          <a:prstGeom prst="straightConnector1">
            <a:avLst/>
          </a:prstGeom>
          <a:ln w="63500">
            <a:solidFill>
              <a:schemeClr val="bg1">
                <a:lumMod val="5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610318" y="3586344"/>
            <a:ext cx="381836" cy="738664"/>
          </a:xfrm>
          <a:prstGeom prst="rect">
            <a:avLst/>
          </a:prstGeom>
          <a:noFill/>
        </p:spPr>
        <p:txBody>
          <a:bodyPr wrap="none" rtlCol="0">
            <a:spAutoFit/>
          </a:bodyPr>
          <a:lstStyle/>
          <a:p>
            <a:pPr defTabSz="342900"/>
            <a:r>
              <a:rPr lang="en-US" sz="4200" dirty="0">
                <a:solidFill>
                  <a:srgbClr val="C42F1A"/>
                </a:solidFill>
                <a:latin typeface="Trebuchet MS" panose="020B0603020202020204"/>
              </a:rPr>
              <a:t>!</a:t>
            </a:r>
          </a:p>
        </p:txBody>
      </p:sp>
      <p:sp>
        <p:nvSpPr>
          <p:cNvPr id="35" name="Oval 34"/>
          <p:cNvSpPr/>
          <p:nvPr/>
        </p:nvSpPr>
        <p:spPr>
          <a:xfrm>
            <a:off x="7408335" y="3172445"/>
            <a:ext cx="1169283" cy="69829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aphicFrame>
        <p:nvGraphicFramePr>
          <p:cNvPr id="36" name="Object 35"/>
          <p:cNvGraphicFramePr>
            <a:graphicFrameLocks noChangeAspect="1"/>
          </p:cNvGraphicFramePr>
          <p:nvPr/>
        </p:nvGraphicFramePr>
        <p:xfrm>
          <a:off x="7589044" y="3797219"/>
          <a:ext cx="953691" cy="576263"/>
        </p:xfrm>
        <a:graphic>
          <a:graphicData uri="http://schemas.openxmlformats.org/presentationml/2006/ole">
            <mc:AlternateContent xmlns:mc="http://schemas.openxmlformats.org/markup-compatibility/2006">
              <mc:Choice xmlns:v="urn:schemas-microsoft-com:vml" Requires="v">
                <p:oleObj spid="_x0000_s2080" name="Equation" r:id="rId7" imgW="698400" imgH="368280" progId="Equation.DSMT4">
                  <p:embed/>
                </p:oleObj>
              </mc:Choice>
              <mc:Fallback>
                <p:oleObj name="Equation" r:id="rId7" imgW="698400" imgH="368280" progId="Equation.DSMT4">
                  <p:embed/>
                  <p:pic>
                    <p:nvPicPr>
                      <p:cNvPr id="36" name="Object 35"/>
                      <p:cNvPicPr/>
                      <p:nvPr/>
                    </p:nvPicPr>
                    <p:blipFill>
                      <a:blip r:embed="rId8"/>
                      <a:stretch>
                        <a:fillRect/>
                      </a:stretch>
                    </p:blipFill>
                    <p:spPr>
                      <a:xfrm>
                        <a:off x="7589044" y="3797219"/>
                        <a:ext cx="953691" cy="576263"/>
                      </a:xfrm>
                      <a:prstGeom prst="rect">
                        <a:avLst/>
                      </a:prstGeom>
                    </p:spPr>
                  </p:pic>
                </p:oleObj>
              </mc:Fallback>
            </mc:AlternateContent>
          </a:graphicData>
        </a:graphic>
      </p:graphicFrame>
    </p:spTree>
    <p:extLst>
      <p:ext uri="{BB962C8B-B14F-4D97-AF65-F5344CB8AC3E}">
        <p14:creationId xmlns:p14="http://schemas.microsoft.com/office/powerpoint/2010/main" val="10913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animBg="1"/>
      <p:bldP spid="19" grpId="0" animBg="1"/>
      <p:bldP spid="2" grpId="0"/>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436F-6310-C444-9B8F-E159692612A6}"/>
              </a:ext>
            </a:extLst>
          </p:cNvPr>
          <p:cNvSpPr>
            <a:spLocks noGrp="1"/>
          </p:cNvSpPr>
          <p:nvPr>
            <p:ph type="title"/>
          </p:nvPr>
        </p:nvSpPr>
        <p:spPr/>
        <p:txBody>
          <a:bodyPr/>
          <a:lstStyle/>
          <a:p>
            <a:r>
              <a:rPr lang="en-US" dirty="0"/>
              <a:t>Randomized Controlled Trials</a:t>
            </a:r>
          </a:p>
        </p:txBody>
      </p:sp>
      <p:sp>
        <p:nvSpPr>
          <p:cNvPr id="3" name="Content Placeholder 2">
            <a:extLst>
              <a:ext uri="{FF2B5EF4-FFF2-40B4-BE49-F238E27FC236}">
                <a16:creationId xmlns:a16="http://schemas.microsoft.com/office/drawing/2014/main" id="{BBC10BB0-281B-9F46-BA51-02EB79BF2259}"/>
              </a:ext>
            </a:extLst>
          </p:cNvPr>
          <p:cNvSpPr>
            <a:spLocks noGrp="1"/>
          </p:cNvSpPr>
          <p:nvPr>
            <p:ph idx="1"/>
          </p:nvPr>
        </p:nvSpPr>
        <p:spPr>
          <a:xfrm>
            <a:off x="508000" y="1102840"/>
            <a:ext cx="7680656" cy="3869210"/>
          </a:xfrm>
        </p:spPr>
        <p:txBody>
          <a:bodyPr>
            <a:normAutofit/>
          </a:bodyPr>
          <a:lstStyle/>
          <a:p>
            <a:r>
              <a:rPr lang="en-US" sz="1950" dirty="0" err="1"/>
              <a:t>Experimentele</a:t>
            </a:r>
            <a:r>
              <a:rPr lang="en-US" sz="1950" dirty="0"/>
              <a:t> </a:t>
            </a:r>
            <a:r>
              <a:rPr lang="en-US" sz="1950" dirty="0" err="1"/>
              <a:t>aanpak</a:t>
            </a:r>
            <a:r>
              <a:rPr lang="en-US" sz="1950" dirty="0"/>
              <a:t> </a:t>
            </a:r>
            <a:r>
              <a:rPr lang="en-US" sz="1950" dirty="0" err="1"/>
              <a:t>dus</a:t>
            </a:r>
            <a:r>
              <a:rPr lang="en-US" sz="1950" dirty="0"/>
              <a:t>– Randomized Controlled Trial (RCT)</a:t>
            </a:r>
          </a:p>
          <a:p>
            <a:pPr lvl="1"/>
            <a:r>
              <a:rPr lang="en-US" dirty="0"/>
              <a:t>Met twee </a:t>
            </a:r>
            <a:r>
              <a:rPr lang="en-US" dirty="0" err="1"/>
              <a:t>maatstaven</a:t>
            </a:r>
            <a:r>
              <a:rPr lang="en-US" dirty="0"/>
              <a:t> van impact…</a:t>
            </a:r>
          </a:p>
          <a:p>
            <a:pPr lvl="2"/>
            <a:r>
              <a:rPr lang="en-US" sz="1650" dirty="0"/>
              <a:t>Intent-to-treat (ITT): </a:t>
            </a:r>
          </a:p>
          <a:p>
            <a:pPr lvl="3"/>
            <a:r>
              <a:rPr lang="en-US" dirty="0" err="1"/>
              <a:t>verschil</a:t>
            </a:r>
            <a:r>
              <a:rPr lang="en-US" dirty="0"/>
              <a:t> in </a:t>
            </a:r>
            <a:r>
              <a:rPr lang="en-US" dirty="0" err="1"/>
              <a:t>gemiddelde</a:t>
            </a:r>
            <a:r>
              <a:rPr lang="en-US" dirty="0"/>
              <a:t> </a:t>
            </a:r>
            <a:r>
              <a:rPr lang="en-US" dirty="0" err="1"/>
              <a:t>tussen</a:t>
            </a:r>
            <a:r>
              <a:rPr lang="en-US" dirty="0"/>
              <a:t> </a:t>
            </a:r>
            <a:r>
              <a:rPr lang="en-US" dirty="0" err="1"/>
              <a:t>interventiegroep</a:t>
            </a:r>
            <a:r>
              <a:rPr lang="en-US" dirty="0"/>
              <a:t> </a:t>
            </a:r>
            <a:r>
              <a:rPr lang="en-US" dirty="0" err="1"/>
              <a:t>en</a:t>
            </a:r>
            <a:r>
              <a:rPr lang="en-US" dirty="0"/>
              <a:t> </a:t>
            </a:r>
            <a:r>
              <a:rPr lang="en-US" dirty="0" err="1"/>
              <a:t>controlegroep</a:t>
            </a:r>
            <a:endParaRPr lang="en-US" dirty="0"/>
          </a:p>
          <a:p>
            <a:pPr lvl="2"/>
            <a:r>
              <a:rPr lang="en-US" sz="1650" dirty="0"/>
              <a:t>Treatment-On-the-Treated (TOT):</a:t>
            </a:r>
          </a:p>
          <a:p>
            <a:pPr lvl="3"/>
            <a:r>
              <a:rPr lang="en-US" dirty="0" err="1"/>
              <a:t>verschil</a:t>
            </a:r>
            <a:r>
              <a:rPr lang="en-US" dirty="0"/>
              <a:t> in </a:t>
            </a:r>
            <a:r>
              <a:rPr lang="en-US" dirty="0" err="1"/>
              <a:t>gemiddelde</a:t>
            </a:r>
            <a:r>
              <a:rPr lang="en-US" dirty="0"/>
              <a:t> van </a:t>
            </a:r>
            <a:r>
              <a:rPr lang="en-US" dirty="0" err="1"/>
              <a:t>huishoudens</a:t>
            </a:r>
            <a:r>
              <a:rPr lang="en-US" dirty="0"/>
              <a:t> die de </a:t>
            </a:r>
            <a:r>
              <a:rPr lang="en-US" dirty="0" err="1"/>
              <a:t>interventie</a:t>
            </a:r>
            <a:r>
              <a:rPr lang="en-US" dirty="0"/>
              <a:t> “</a:t>
            </a:r>
            <a:r>
              <a:rPr lang="en-US" dirty="0" err="1"/>
              <a:t>accepteerden</a:t>
            </a:r>
            <a:r>
              <a:rPr lang="en-US" dirty="0"/>
              <a:t>” </a:t>
            </a:r>
            <a:r>
              <a:rPr lang="en-US" dirty="0" err="1"/>
              <a:t>en</a:t>
            </a:r>
            <a:r>
              <a:rPr lang="en-US" dirty="0"/>
              <a:t> van </a:t>
            </a:r>
            <a:r>
              <a:rPr lang="en-US" dirty="0" err="1"/>
              <a:t>hhs</a:t>
            </a:r>
            <a:r>
              <a:rPr lang="en-US" dirty="0"/>
              <a:t> die de </a:t>
            </a:r>
            <a:r>
              <a:rPr lang="en-US" dirty="0" err="1"/>
              <a:t>interventie</a:t>
            </a:r>
            <a:r>
              <a:rPr lang="en-US" dirty="0"/>
              <a:t> </a:t>
            </a:r>
            <a:r>
              <a:rPr lang="en-US" dirty="0" err="1"/>
              <a:t>zouden</a:t>
            </a:r>
            <a:r>
              <a:rPr lang="en-US" dirty="0"/>
              <a:t> </a:t>
            </a:r>
            <a:r>
              <a:rPr lang="en-US" dirty="0" err="1"/>
              <a:t>hebben</a:t>
            </a:r>
            <a:r>
              <a:rPr lang="en-US" dirty="0"/>
              <a:t> </a:t>
            </a:r>
            <a:r>
              <a:rPr lang="en-US" dirty="0" err="1"/>
              <a:t>geaccepteerd</a:t>
            </a:r>
            <a:r>
              <a:rPr lang="en-US" dirty="0"/>
              <a:t> </a:t>
            </a:r>
            <a:r>
              <a:rPr lang="en-US" dirty="0" err="1"/>
              <a:t>als</a:t>
            </a:r>
            <a:r>
              <a:rPr lang="en-US" dirty="0"/>
              <a:t> </a:t>
            </a:r>
            <a:r>
              <a:rPr lang="en-US" dirty="0" err="1"/>
              <a:t>ze</a:t>
            </a:r>
            <a:r>
              <a:rPr lang="en-US" dirty="0"/>
              <a:t> in de </a:t>
            </a:r>
            <a:r>
              <a:rPr lang="en-US" dirty="0" err="1"/>
              <a:t>treatmentgroep</a:t>
            </a:r>
            <a:r>
              <a:rPr lang="en-US" dirty="0"/>
              <a:t> </a:t>
            </a:r>
            <a:r>
              <a:rPr lang="en-US" dirty="0" err="1"/>
              <a:t>zouden</a:t>
            </a:r>
            <a:r>
              <a:rPr lang="en-US" dirty="0"/>
              <a:t> </a:t>
            </a:r>
            <a:r>
              <a:rPr lang="en-US" dirty="0" err="1"/>
              <a:t>hebben</a:t>
            </a:r>
            <a:r>
              <a:rPr lang="en-US" dirty="0"/>
              <a:t> </a:t>
            </a:r>
            <a:r>
              <a:rPr lang="en-US" dirty="0" err="1"/>
              <a:t>gezeten</a:t>
            </a:r>
            <a:endParaRPr lang="en-US" dirty="0"/>
          </a:p>
          <a:p>
            <a:r>
              <a:rPr lang="en-US" sz="1950" dirty="0" err="1"/>
              <a:t>Willekeurige</a:t>
            </a:r>
            <a:r>
              <a:rPr lang="en-US" sz="1950" dirty="0"/>
              <a:t> </a:t>
            </a:r>
            <a:r>
              <a:rPr lang="en-US" sz="1950" dirty="0" err="1"/>
              <a:t>toewijzing</a:t>
            </a:r>
            <a:r>
              <a:rPr lang="en-US" sz="1950" dirty="0"/>
              <a:t>, </a:t>
            </a:r>
            <a:r>
              <a:rPr lang="en-US" sz="1950" dirty="0" err="1"/>
              <a:t>pasjes</a:t>
            </a:r>
            <a:r>
              <a:rPr lang="en-US" sz="1950" dirty="0"/>
              <a:t> </a:t>
            </a:r>
            <a:r>
              <a:rPr lang="en-US" sz="1950" dirty="0" err="1"/>
              <a:t>voor</a:t>
            </a:r>
            <a:r>
              <a:rPr lang="en-US" sz="1950" dirty="0"/>
              <a:t> </a:t>
            </a:r>
            <a:r>
              <a:rPr lang="en-US" sz="1950" dirty="0" err="1"/>
              <a:t>meten</a:t>
            </a:r>
            <a:r>
              <a:rPr lang="en-US" sz="1950" dirty="0"/>
              <a:t> </a:t>
            </a:r>
            <a:r>
              <a:rPr lang="en-US" sz="1950" dirty="0" err="1"/>
              <a:t>frequentie</a:t>
            </a:r>
            <a:r>
              <a:rPr lang="en-US" sz="1950" dirty="0"/>
              <a:t>, surveys</a:t>
            </a:r>
          </a:p>
        </p:txBody>
      </p:sp>
    </p:spTree>
    <p:extLst>
      <p:ext uri="{BB962C8B-B14F-4D97-AF65-F5344CB8AC3E}">
        <p14:creationId xmlns:p14="http://schemas.microsoft.com/office/powerpoint/2010/main" val="427076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3A82-3ABC-0743-8A3F-685249AE9EA7}"/>
              </a:ext>
            </a:extLst>
          </p:cNvPr>
          <p:cNvSpPr>
            <a:spLocks noGrp="1"/>
          </p:cNvSpPr>
          <p:nvPr>
            <p:ph type="title"/>
          </p:nvPr>
        </p:nvSpPr>
        <p:spPr>
          <a:xfrm>
            <a:off x="413497" y="134471"/>
            <a:ext cx="6562176" cy="833717"/>
          </a:xfrm>
        </p:spPr>
        <p:txBody>
          <a:bodyPr>
            <a:normAutofit fontScale="90000"/>
          </a:bodyPr>
          <a:lstStyle/>
          <a:p>
            <a:pPr algn="ctr"/>
            <a:r>
              <a:rPr lang="en-US" dirty="0" err="1"/>
              <a:t>Inzicht</a:t>
            </a:r>
            <a:r>
              <a:rPr lang="en-US" dirty="0"/>
              <a:t> in </a:t>
            </a:r>
            <a:r>
              <a:rPr lang="en-US" dirty="0" err="1"/>
              <a:t>oorzaken</a:t>
            </a:r>
            <a:r>
              <a:rPr lang="en-US" dirty="0"/>
              <a:t> van (non-)</a:t>
            </a:r>
            <a:r>
              <a:rPr lang="en-US" dirty="0" err="1"/>
              <a:t>effecten</a:t>
            </a:r>
            <a:r>
              <a:rPr lang="en-US" dirty="0"/>
              <a:t>: </a:t>
            </a:r>
            <a:br>
              <a:rPr lang="en-US" dirty="0"/>
            </a:br>
            <a:r>
              <a:rPr lang="en-US" sz="2325" dirty="0" err="1"/>
              <a:t>Enquetes</a:t>
            </a:r>
            <a:r>
              <a:rPr lang="en-US" sz="2325" dirty="0"/>
              <a:t> </a:t>
            </a:r>
            <a:r>
              <a:rPr lang="en-US" sz="2325" dirty="0" err="1"/>
              <a:t>voor</a:t>
            </a:r>
            <a:r>
              <a:rPr lang="en-US" sz="2325" dirty="0"/>
              <a:t>- </a:t>
            </a:r>
            <a:r>
              <a:rPr lang="en-US" sz="2325" dirty="0" err="1"/>
              <a:t>en</a:t>
            </a:r>
            <a:r>
              <a:rPr lang="en-US" sz="2325" dirty="0"/>
              <a:t> </a:t>
            </a:r>
            <a:r>
              <a:rPr lang="en-US" sz="2325" dirty="0" err="1"/>
              <a:t>na</a:t>
            </a:r>
            <a:r>
              <a:rPr lang="en-US" sz="2325" dirty="0"/>
              <a:t> </a:t>
            </a:r>
            <a:r>
              <a:rPr lang="en-US" sz="2325" dirty="0" err="1"/>
              <a:t>interventieperiodes</a:t>
            </a:r>
            <a:r>
              <a:rPr lang="en-US" dirty="0"/>
              <a:t/>
            </a:r>
            <a:br>
              <a:rPr lang="en-US" dirty="0"/>
            </a:br>
            <a:endParaRPr lang="en-US" dirty="0"/>
          </a:p>
        </p:txBody>
      </p:sp>
      <p:sp>
        <p:nvSpPr>
          <p:cNvPr id="3" name="Content Placeholder 2">
            <a:extLst>
              <a:ext uri="{FF2B5EF4-FFF2-40B4-BE49-F238E27FC236}">
                <a16:creationId xmlns:a16="http://schemas.microsoft.com/office/drawing/2014/main" id="{1DF51B92-6105-B549-82A0-DF46078E5E1B}"/>
              </a:ext>
            </a:extLst>
          </p:cNvPr>
          <p:cNvSpPr>
            <a:spLocks noGrp="1"/>
          </p:cNvSpPr>
          <p:nvPr>
            <p:ph idx="1"/>
          </p:nvPr>
        </p:nvSpPr>
        <p:spPr>
          <a:xfrm>
            <a:off x="537883" y="1069041"/>
            <a:ext cx="8064873" cy="3892924"/>
          </a:xfrm>
        </p:spPr>
        <p:txBody>
          <a:bodyPr>
            <a:normAutofit/>
          </a:bodyPr>
          <a:lstStyle/>
          <a:p>
            <a:pPr marL="385763" indent="-385763">
              <a:buAutoNum type="arabicPeriod"/>
            </a:pPr>
            <a:r>
              <a:rPr lang="en-US" dirty="0" err="1"/>
              <a:t>Aanvangssituatie</a:t>
            </a:r>
            <a:r>
              <a:rPr lang="en-US" dirty="0"/>
              <a:t>, </a:t>
            </a:r>
            <a:r>
              <a:rPr lang="en-US" dirty="0" err="1"/>
              <a:t>en</a:t>
            </a:r>
            <a:r>
              <a:rPr lang="en-US" dirty="0"/>
              <a:t> </a:t>
            </a:r>
            <a:r>
              <a:rPr lang="en-US" dirty="0" err="1"/>
              <a:t>veranderingen</a:t>
            </a:r>
            <a:r>
              <a:rPr lang="en-US" dirty="0"/>
              <a:t> in </a:t>
            </a:r>
            <a:r>
              <a:rPr lang="en-US" dirty="0" err="1"/>
              <a:t>psychologische</a:t>
            </a:r>
            <a:r>
              <a:rPr lang="en-US" dirty="0"/>
              <a:t> </a:t>
            </a:r>
            <a:r>
              <a:rPr lang="en-US" dirty="0" err="1"/>
              <a:t>factoren</a:t>
            </a:r>
            <a:r>
              <a:rPr lang="en-US" dirty="0"/>
              <a:t> die </a:t>
            </a:r>
            <a:r>
              <a:rPr lang="en-US" dirty="0" err="1"/>
              <a:t>gedrag</a:t>
            </a:r>
            <a:r>
              <a:rPr lang="en-US" dirty="0"/>
              <a:t> </a:t>
            </a:r>
            <a:r>
              <a:rPr lang="en-US" dirty="0" err="1"/>
              <a:t>beinvloeden</a:t>
            </a:r>
            <a:endParaRPr lang="en-US" dirty="0"/>
          </a:p>
          <a:p>
            <a:pPr lvl="1"/>
            <a:r>
              <a:rPr lang="en-US" dirty="0"/>
              <a:t>Attitude, </a:t>
            </a:r>
            <a:r>
              <a:rPr lang="en-US" dirty="0" err="1"/>
              <a:t>intentie</a:t>
            </a:r>
            <a:r>
              <a:rPr lang="en-US" dirty="0"/>
              <a:t>, </a:t>
            </a:r>
            <a:r>
              <a:rPr lang="en-US" dirty="0" err="1"/>
              <a:t>sociale</a:t>
            </a:r>
            <a:r>
              <a:rPr lang="en-US" dirty="0"/>
              <a:t> </a:t>
            </a:r>
            <a:r>
              <a:rPr lang="en-US" dirty="0" err="1"/>
              <a:t>normen</a:t>
            </a:r>
            <a:r>
              <a:rPr lang="en-US" dirty="0"/>
              <a:t>, </a:t>
            </a:r>
            <a:r>
              <a:rPr lang="en-US" dirty="0" err="1"/>
              <a:t>vertrouwen</a:t>
            </a:r>
            <a:r>
              <a:rPr lang="en-US" dirty="0"/>
              <a:t> in </a:t>
            </a:r>
            <a:r>
              <a:rPr lang="en-US" dirty="0" err="1"/>
              <a:t>gemeente</a:t>
            </a:r>
            <a:r>
              <a:rPr lang="en-US" dirty="0"/>
              <a:t>, </a:t>
            </a:r>
            <a:r>
              <a:rPr lang="en-US" dirty="0" err="1"/>
              <a:t>uitvoerbaarheid</a:t>
            </a:r>
            <a:r>
              <a:rPr lang="en-US" dirty="0"/>
              <a:t>, </a:t>
            </a:r>
            <a:r>
              <a:rPr lang="en-US" dirty="0" err="1"/>
              <a:t>ervaring</a:t>
            </a:r>
            <a:endParaRPr lang="en-US" dirty="0"/>
          </a:p>
          <a:p>
            <a:pPr marL="385763" indent="-385763">
              <a:buAutoNum type="arabicPeriod"/>
            </a:pPr>
            <a:r>
              <a:rPr lang="en-US" dirty="0" err="1"/>
              <a:t>Testen</a:t>
            </a:r>
            <a:r>
              <a:rPr lang="en-US" dirty="0"/>
              <a:t> van </a:t>
            </a:r>
            <a:r>
              <a:rPr lang="en-US" dirty="0" err="1"/>
              <a:t>interventies</a:t>
            </a:r>
            <a:endParaRPr lang="en-US" dirty="0"/>
          </a:p>
          <a:p>
            <a:pPr lvl="1"/>
            <a:r>
              <a:rPr lang="en-US" dirty="0" err="1"/>
              <a:t>Blootstelling</a:t>
            </a:r>
            <a:r>
              <a:rPr lang="en-US" dirty="0"/>
              <a:t> </a:t>
            </a:r>
            <a:r>
              <a:rPr lang="en-US" dirty="0" err="1"/>
              <a:t>aan</a:t>
            </a:r>
            <a:r>
              <a:rPr lang="en-US" dirty="0"/>
              <a:t> </a:t>
            </a:r>
            <a:r>
              <a:rPr lang="en-US" dirty="0" err="1"/>
              <a:t>boodschap</a:t>
            </a:r>
            <a:r>
              <a:rPr lang="en-US" dirty="0"/>
              <a:t>, </a:t>
            </a:r>
            <a:r>
              <a:rPr lang="en-US" dirty="0" err="1"/>
              <a:t>Aandacht</a:t>
            </a:r>
            <a:r>
              <a:rPr lang="en-US" dirty="0"/>
              <a:t> </a:t>
            </a:r>
            <a:r>
              <a:rPr lang="en-US" dirty="0" err="1"/>
              <a:t>en</a:t>
            </a:r>
            <a:r>
              <a:rPr lang="en-US" dirty="0"/>
              <a:t> </a:t>
            </a:r>
            <a:r>
              <a:rPr lang="en-US" dirty="0" err="1"/>
              <a:t>Herinnering</a:t>
            </a:r>
            <a:endParaRPr lang="en-US" dirty="0"/>
          </a:p>
          <a:p>
            <a:pPr lvl="1"/>
            <a:r>
              <a:rPr lang="en-US" dirty="0" err="1"/>
              <a:t>Psychologische</a:t>
            </a:r>
            <a:r>
              <a:rPr lang="en-US" dirty="0"/>
              <a:t> effect (</a:t>
            </a:r>
            <a:r>
              <a:rPr lang="en-US" dirty="0" err="1"/>
              <a:t>bv</a:t>
            </a:r>
            <a:r>
              <a:rPr lang="en-US" dirty="0"/>
              <a:t>. </a:t>
            </a:r>
            <a:r>
              <a:rPr lang="en-US" dirty="0" err="1"/>
              <a:t>Sociale</a:t>
            </a:r>
            <a:r>
              <a:rPr lang="en-US" dirty="0"/>
              <a:t> norm </a:t>
            </a:r>
            <a:r>
              <a:rPr lang="en-US" dirty="0" err="1"/>
              <a:t>interventie</a:t>
            </a:r>
            <a:r>
              <a:rPr lang="en-US" dirty="0"/>
              <a:t>&gt; </a:t>
            </a:r>
            <a:r>
              <a:rPr lang="en-US" dirty="0" err="1"/>
              <a:t>subjectieve</a:t>
            </a:r>
            <a:r>
              <a:rPr lang="en-US" dirty="0"/>
              <a:t> </a:t>
            </a:r>
            <a:r>
              <a:rPr lang="en-US" dirty="0" err="1"/>
              <a:t>sociale</a:t>
            </a:r>
            <a:r>
              <a:rPr lang="en-US" dirty="0"/>
              <a:t> norm)</a:t>
            </a:r>
          </a:p>
          <a:p>
            <a:pPr marL="385763" indent="-385763">
              <a:buAutoNum type="arabicPeriod"/>
            </a:pPr>
            <a:r>
              <a:rPr lang="en-US" dirty="0" err="1"/>
              <a:t>Toetsen</a:t>
            </a:r>
            <a:r>
              <a:rPr lang="en-US" dirty="0"/>
              <a:t> van </a:t>
            </a:r>
            <a:r>
              <a:rPr lang="en-US" dirty="0" err="1"/>
              <a:t>gedragsmodel</a:t>
            </a:r>
            <a:r>
              <a:rPr lang="en-US" dirty="0"/>
              <a:t> </a:t>
            </a:r>
            <a:r>
              <a:rPr lang="en-US" dirty="0" err="1"/>
              <a:t>voor</a:t>
            </a:r>
            <a:r>
              <a:rPr lang="en-US" dirty="0"/>
              <a:t> </a:t>
            </a:r>
            <a:r>
              <a:rPr lang="en-US" dirty="0" err="1"/>
              <a:t>afvalscheiding</a:t>
            </a:r>
            <a:r>
              <a:rPr lang="en-US" dirty="0"/>
              <a:t> </a:t>
            </a:r>
            <a:r>
              <a:rPr lang="en-US" dirty="0" err="1"/>
              <a:t>hoogbouw</a:t>
            </a:r>
            <a:endParaRPr lang="en-US" dirty="0"/>
          </a:p>
          <a:p>
            <a:pPr lvl="1"/>
            <a:r>
              <a:rPr lang="en-US" dirty="0" err="1"/>
              <a:t>Aangrijpingspunten</a:t>
            </a:r>
            <a:r>
              <a:rPr lang="en-US" dirty="0"/>
              <a:t> </a:t>
            </a:r>
            <a:r>
              <a:rPr lang="en-US" dirty="0" err="1"/>
              <a:t>voor</a:t>
            </a:r>
            <a:r>
              <a:rPr lang="en-US" dirty="0"/>
              <a:t> </a:t>
            </a:r>
            <a:r>
              <a:rPr lang="en-US" dirty="0" err="1"/>
              <a:t>volgende</a:t>
            </a:r>
            <a:r>
              <a:rPr lang="en-US" dirty="0"/>
              <a:t> </a:t>
            </a:r>
            <a:r>
              <a:rPr lang="en-US" dirty="0" err="1"/>
              <a:t>interventies</a:t>
            </a:r>
            <a:endParaRPr lang="en-US" dirty="0"/>
          </a:p>
        </p:txBody>
      </p:sp>
    </p:spTree>
    <p:extLst>
      <p:ext uri="{BB962C8B-B14F-4D97-AF65-F5344CB8AC3E}">
        <p14:creationId xmlns:p14="http://schemas.microsoft.com/office/powerpoint/2010/main" val="8932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Aan de slag met gfe-</a:t>
            </a:r>
            <a:br>
              <a:rPr lang="nl-NL" dirty="0"/>
            </a:br>
            <a:r>
              <a:rPr lang="nl-NL" dirty="0"/>
              <a:t>inzameling</a:t>
            </a:r>
          </a:p>
        </p:txBody>
      </p:sp>
      <p:sp>
        <p:nvSpPr>
          <p:cNvPr id="3" name="Tijdelijke aanduiding voor inhoud 2"/>
          <p:cNvSpPr>
            <a:spLocks noGrp="1"/>
          </p:cNvSpPr>
          <p:nvPr>
            <p:ph idx="1"/>
          </p:nvPr>
        </p:nvSpPr>
        <p:spPr>
          <a:xfrm>
            <a:off x="472500" y="2478116"/>
            <a:ext cx="5212308" cy="2972700"/>
          </a:xfrm>
        </p:spPr>
        <p:txBody>
          <a:bodyPr>
            <a:normAutofit/>
          </a:bodyPr>
          <a:lstStyle/>
          <a:p>
            <a:pPr marL="0" indent="0">
              <a:buNone/>
            </a:pPr>
            <a:r>
              <a:rPr lang="nl-NL" dirty="0"/>
              <a:t>“Er zijn goede resultaten haalbaar voor </a:t>
            </a:r>
            <a:r>
              <a:rPr lang="nl-NL" dirty="0" err="1"/>
              <a:t>brongescheiden</a:t>
            </a:r>
            <a:r>
              <a:rPr lang="nl-NL" dirty="0"/>
              <a:t> (gfe)afval in de hoogbouw. Ga ermee aan de slag.”</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4</a:t>
            </a:fld>
            <a:endParaRPr lang="nl-NL" altLang="nl-NL"/>
          </a:p>
        </p:txBody>
      </p:sp>
      <p:pic>
        <p:nvPicPr>
          <p:cNvPr id="5" name="Afbeelding 4">
            <a:extLst>
              <a:ext uri="{FF2B5EF4-FFF2-40B4-BE49-F238E27FC236}">
                <a16:creationId xmlns:a16="http://schemas.microsoft.com/office/drawing/2014/main" id="{73DCD069-F5BB-4009-80C0-38B5446BADD6}"/>
              </a:ext>
            </a:extLst>
          </p:cNvPr>
          <p:cNvPicPr>
            <a:picLocks noChangeAspect="1"/>
          </p:cNvPicPr>
          <p:nvPr/>
        </p:nvPicPr>
        <p:blipFill>
          <a:blip r:embed="rId2"/>
          <a:stretch>
            <a:fillRect/>
          </a:stretch>
        </p:blipFill>
        <p:spPr>
          <a:xfrm>
            <a:off x="7172794" y="0"/>
            <a:ext cx="1995601" cy="5143500"/>
          </a:xfrm>
          <a:prstGeom prst="rect">
            <a:avLst/>
          </a:prstGeom>
        </p:spPr>
      </p:pic>
    </p:spTree>
    <p:extLst>
      <p:ext uri="{BB962C8B-B14F-4D97-AF65-F5344CB8AC3E}">
        <p14:creationId xmlns:p14="http://schemas.microsoft.com/office/powerpoint/2010/main" val="1466322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381C-F397-154B-84CA-F7F0A69E1633}"/>
              </a:ext>
            </a:extLst>
          </p:cNvPr>
          <p:cNvSpPr>
            <a:spLocks noGrp="1"/>
          </p:cNvSpPr>
          <p:nvPr>
            <p:ph type="title"/>
          </p:nvPr>
        </p:nvSpPr>
        <p:spPr>
          <a:xfrm>
            <a:off x="193813" y="273844"/>
            <a:ext cx="8950187" cy="994172"/>
          </a:xfrm>
        </p:spPr>
        <p:txBody>
          <a:bodyPr/>
          <a:lstStyle/>
          <a:p>
            <a:r>
              <a:rPr lang="en-US" dirty="0" err="1"/>
              <a:t>Gedragsmodel</a:t>
            </a:r>
            <a:r>
              <a:rPr lang="en-US" dirty="0"/>
              <a:t>: </a:t>
            </a:r>
            <a:r>
              <a:rPr lang="en-US" dirty="0" err="1"/>
              <a:t>Welke</a:t>
            </a:r>
            <a:r>
              <a:rPr lang="en-US" dirty="0"/>
              <a:t> </a:t>
            </a:r>
            <a:r>
              <a:rPr lang="en-US" dirty="0" err="1"/>
              <a:t>psychologische</a:t>
            </a:r>
            <a:r>
              <a:rPr lang="en-US" dirty="0"/>
              <a:t> </a:t>
            </a:r>
            <a:r>
              <a:rPr lang="en-US" dirty="0" err="1"/>
              <a:t>factoren</a:t>
            </a:r>
            <a:r>
              <a:rPr lang="en-US" dirty="0"/>
              <a:t> </a:t>
            </a:r>
            <a:r>
              <a:rPr lang="en-US" dirty="0" err="1"/>
              <a:t>beinvloeden</a:t>
            </a:r>
            <a:r>
              <a:rPr lang="en-US" dirty="0"/>
              <a:t> </a:t>
            </a:r>
            <a:r>
              <a:rPr lang="en-US" dirty="0" err="1"/>
              <a:t>afvalscheidingsgedrag</a:t>
            </a:r>
            <a:endParaRPr lang="en-US" dirty="0"/>
          </a:p>
        </p:txBody>
      </p:sp>
      <p:sp>
        <p:nvSpPr>
          <p:cNvPr id="4" name="Rounded Rectangle 3">
            <a:extLst>
              <a:ext uri="{FF2B5EF4-FFF2-40B4-BE49-F238E27FC236}">
                <a16:creationId xmlns:a16="http://schemas.microsoft.com/office/drawing/2014/main" id="{744582AC-EB64-A14D-ADFD-BD94BE15D433}"/>
              </a:ext>
            </a:extLst>
          </p:cNvPr>
          <p:cNvSpPr/>
          <p:nvPr/>
        </p:nvSpPr>
        <p:spPr>
          <a:xfrm>
            <a:off x="6470374" y="2504661"/>
            <a:ext cx="1778276" cy="56238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5" name="TextBox 4">
            <a:extLst>
              <a:ext uri="{FF2B5EF4-FFF2-40B4-BE49-F238E27FC236}">
                <a16:creationId xmlns:a16="http://schemas.microsoft.com/office/drawing/2014/main" id="{4038A181-A33E-894C-9823-C334479EF873}"/>
              </a:ext>
            </a:extLst>
          </p:cNvPr>
          <p:cNvSpPr txBox="1"/>
          <p:nvPr/>
        </p:nvSpPr>
        <p:spPr>
          <a:xfrm>
            <a:off x="6581989" y="2474230"/>
            <a:ext cx="2134269" cy="646331"/>
          </a:xfrm>
          <a:prstGeom prst="rect">
            <a:avLst/>
          </a:prstGeom>
          <a:noFill/>
        </p:spPr>
        <p:txBody>
          <a:bodyPr wrap="square" rtlCol="0">
            <a:spAutoFit/>
          </a:bodyPr>
          <a:lstStyle/>
          <a:p>
            <a:pPr defTabSz="342900"/>
            <a:r>
              <a:rPr lang="en-US" dirty="0" err="1">
                <a:solidFill>
                  <a:prstClr val="black"/>
                </a:solidFill>
                <a:latin typeface="Trebuchet MS" panose="020B0603020202020204"/>
              </a:rPr>
              <a:t>Gedrag</a:t>
            </a:r>
            <a:r>
              <a:rPr lang="en-US" dirty="0">
                <a:solidFill>
                  <a:prstClr val="black"/>
                </a:solidFill>
                <a:latin typeface="Trebuchet MS" panose="020B0603020202020204"/>
              </a:rPr>
              <a:t> </a:t>
            </a:r>
            <a:r>
              <a:rPr lang="en-US" dirty="0" err="1">
                <a:solidFill>
                  <a:prstClr val="black"/>
                </a:solidFill>
                <a:latin typeface="Trebuchet MS" panose="020B0603020202020204"/>
              </a:rPr>
              <a:t>zelf</a:t>
            </a:r>
            <a:endParaRPr lang="en-US" dirty="0">
              <a:solidFill>
                <a:prstClr val="black"/>
              </a:solidFill>
              <a:latin typeface="Trebuchet MS" panose="020B0603020202020204"/>
            </a:endParaRPr>
          </a:p>
          <a:p>
            <a:pPr defTabSz="342900"/>
            <a:r>
              <a:rPr lang="en-US" dirty="0">
                <a:solidFill>
                  <a:prstClr val="black"/>
                </a:solidFill>
                <a:latin typeface="Trebuchet MS" panose="020B0603020202020204"/>
              </a:rPr>
              <a:t> </a:t>
            </a:r>
            <a:r>
              <a:rPr lang="en-US" dirty="0" err="1">
                <a:solidFill>
                  <a:prstClr val="black"/>
                </a:solidFill>
                <a:latin typeface="Trebuchet MS" panose="020B0603020202020204"/>
              </a:rPr>
              <a:t>afval</a:t>
            </a:r>
            <a:r>
              <a:rPr lang="en-US" dirty="0">
                <a:solidFill>
                  <a:prstClr val="black"/>
                </a:solidFill>
                <a:latin typeface="Trebuchet MS" panose="020B0603020202020204"/>
              </a:rPr>
              <a:t> </a:t>
            </a:r>
            <a:r>
              <a:rPr lang="en-US" dirty="0" err="1">
                <a:solidFill>
                  <a:prstClr val="black"/>
                </a:solidFill>
                <a:latin typeface="Trebuchet MS" panose="020B0603020202020204"/>
              </a:rPr>
              <a:t>scheiden</a:t>
            </a:r>
            <a:endParaRPr lang="en-US" dirty="0">
              <a:solidFill>
                <a:prstClr val="black"/>
              </a:solidFill>
              <a:latin typeface="Trebuchet MS" panose="020B0603020202020204"/>
            </a:endParaRPr>
          </a:p>
        </p:txBody>
      </p:sp>
      <p:cxnSp>
        <p:nvCxnSpPr>
          <p:cNvPr id="7" name="Straight Arrow Connector 6">
            <a:extLst>
              <a:ext uri="{FF2B5EF4-FFF2-40B4-BE49-F238E27FC236}">
                <a16:creationId xmlns:a16="http://schemas.microsoft.com/office/drawing/2014/main" id="{3CA248EE-B3E1-864C-A662-37B0D6FCC7C2}"/>
              </a:ext>
            </a:extLst>
          </p:cNvPr>
          <p:cNvCxnSpPr>
            <a:cxnSpLocks/>
          </p:cNvCxnSpPr>
          <p:nvPr/>
        </p:nvCxnSpPr>
        <p:spPr>
          <a:xfrm>
            <a:off x="6052931" y="2785853"/>
            <a:ext cx="268357"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C0B689E-DC67-BC4D-8F61-2F6323C03A0C}"/>
              </a:ext>
            </a:extLst>
          </p:cNvPr>
          <p:cNvSpPr txBox="1"/>
          <p:nvPr/>
        </p:nvSpPr>
        <p:spPr>
          <a:xfrm>
            <a:off x="4493858" y="2396959"/>
            <a:ext cx="396262" cy="784830"/>
          </a:xfrm>
          <a:prstGeom prst="rect">
            <a:avLst/>
          </a:prstGeom>
          <a:noFill/>
        </p:spPr>
        <p:txBody>
          <a:bodyPr wrap="none" rtlCol="0">
            <a:spAutoFit/>
          </a:bodyPr>
          <a:lstStyle/>
          <a:p>
            <a:pPr defTabSz="342900"/>
            <a:r>
              <a:rPr lang="en-US" sz="4500" dirty="0">
                <a:solidFill>
                  <a:srgbClr val="54A021"/>
                </a:solidFill>
                <a:latin typeface="Trebuchet MS" panose="020B0603020202020204"/>
              </a:rPr>
              <a:t>?</a:t>
            </a:r>
          </a:p>
        </p:txBody>
      </p:sp>
    </p:spTree>
    <p:extLst>
      <p:ext uri="{BB962C8B-B14F-4D97-AF65-F5344CB8AC3E}">
        <p14:creationId xmlns:p14="http://schemas.microsoft.com/office/powerpoint/2010/main" val="1160754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2E35-D158-8841-B523-5D7C935E174A}"/>
              </a:ext>
            </a:extLst>
          </p:cNvPr>
          <p:cNvSpPr>
            <a:spLocks noGrp="1"/>
          </p:cNvSpPr>
          <p:nvPr>
            <p:ph type="title"/>
          </p:nvPr>
        </p:nvSpPr>
        <p:spPr>
          <a:xfrm>
            <a:off x="1525814" y="48662"/>
            <a:ext cx="7886700" cy="994172"/>
          </a:xfrm>
        </p:spPr>
        <p:txBody>
          <a:bodyPr/>
          <a:lstStyle/>
          <a:p>
            <a:r>
              <a:rPr lang="en-US" dirty="0" err="1"/>
              <a:t>Directe</a:t>
            </a:r>
            <a:r>
              <a:rPr lang="en-US" dirty="0"/>
              <a:t> </a:t>
            </a:r>
            <a:r>
              <a:rPr lang="en-US" dirty="0" err="1"/>
              <a:t>gedragsfactoren</a:t>
            </a:r>
            <a:endParaRPr lang="en-US" dirty="0"/>
          </a:p>
        </p:txBody>
      </p:sp>
      <p:pic>
        <p:nvPicPr>
          <p:cNvPr id="4" name="image14.png">
            <a:extLst>
              <a:ext uri="{FF2B5EF4-FFF2-40B4-BE49-F238E27FC236}">
                <a16:creationId xmlns:a16="http://schemas.microsoft.com/office/drawing/2014/main" id="{A809C37B-40D3-1149-8D78-B4B5A506CEFF}"/>
              </a:ext>
            </a:extLst>
          </p:cNvPr>
          <p:cNvPicPr>
            <a:picLocks noGrp="1"/>
          </p:cNvPicPr>
          <p:nvPr>
            <p:ph idx="1"/>
          </p:nvPr>
        </p:nvPicPr>
        <p:blipFill>
          <a:blip r:embed="rId3"/>
          <a:srcRect/>
          <a:stretch>
            <a:fillRect/>
          </a:stretch>
        </p:blipFill>
        <p:spPr>
          <a:xfrm>
            <a:off x="655983" y="746212"/>
            <a:ext cx="7215809" cy="4188566"/>
          </a:xfrm>
          <a:prstGeom prst="rect">
            <a:avLst/>
          </a:prstGeom>
          <a:ln w="15875">
            <a:solidFill>
              <a:schemeClr val="accent1"/>
            </a:solidFill>
          </a:ln>
          <a:effectLst>
            <a:softEdge rad="12700"/>
          </a:effectLst>
        </p:spPr>
      </p:pic>
      <p:sp>
        <p:nvSpPr>
          <p:cNvPr id="5" name="Rectangle 4">
            <a:extLst>
              <a:ext uri="{FF2B5EF4-FFF2-40B4-BE49-F238E27FC236}">
                <a16:creationId xmlns:a16="http://schemas.microsoft.com/office/drawing/2014/main" id="{9B3BC00C-3312-AD4D-98A3-A453CF731502}"/>
              </a:ext>
            </a:extLst>
          </p:cNvPr>
          <p:cNvSpPr/>
          <p:nvPr/>
        </p:nvSpPr>
        <p:spPr>
          <a:xfrm>
            <a:off x="822463" y="1222513"/>
            <a:ext cx="2084733" cy="2832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6" name="Rectangle 5">
            <a:extLst>
              <a:ext uri="{FF2B5EF4-FFF2-40B4-BE49-F238E27FC236}">
                <a16:creationId xmlns:a16="http://schemas.microsoft.com/office/drawing/2014/main" id="{D0EE62BD-9AC7-5E4F-AE22-A7FD3F2D61B4}"/>
              </a:ext>
            </a:extLst>
          </p:cNvPr>
          <p:cNvSpPr/>
          <p:nvPr/>
        </p:nvSpPr>
        <p:spPr>
          <a:xfrm>
            <a:off x="1282148" y="4234844"/>
            <a:ext cx="5948570" cy="60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Tree>
    <p:extLst>
      <p:ext uri="{BB962C8B-B14F-4D97-AF65-F5344CB8AC3E}">
        <p14:creationId xmlns:p14="http://schemas.microsoft.com/office/powerpoint/2010/main" val="2889853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E30A-C0A4-F147-B0D5-C213D4863B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D34BA2-F5F7-D84F-8622-379261A4B0C2}"/>
              </a:ext>
            </a:extLst>
          </p:cNvPr>
          <p:cNvSpPr>
            <a:spLocks noGrp="1"/>
          </p:cNvSpPr>
          <p:nvPr>
            <p:ph idx="1"/>
          </p:nvPr>
        </p:nvSpPr>
        <p:spPr/>
        <p:txBody>
          <a:bodyPr/>
          <a:lstStyle/>
          <a:p>
            <a:endParaRPr lang="en-US"/>
          </a:p>
        </p:txBody>
      </p:sp>
      <p:pic>
        <p:nvPicPr>
          <p:cNvPr id="4" name="image14.png">
            <a:extLst>
              <a:ext uri="{FF2B5EF4-FFF2-40B4-BE49-F238E27FC236}">
                <a16:creationId xmlns:a16="http://schemas.microsoft.com/office/drawing/2014/main" id="{FE20ED2F-3C5A-D24F-8CB4-4E41B27FB88E}"/>
              </a:ext>
            </a:extLst>
          </p:cNvPr>
          <p:cNvPicPr/>
          <p:nvPr/>
        </p:nvPicPr>
        <p:blipFill>
          <a:blip r:embed="rId3"/>
          <a:srcRect/>
          <a:stretch>
            <a:fillRect/>
          </a:stretch>
        </p:blipFill>
        <p:spPr>
          <a:xfrm>
            <a:off x="611288" y="282525"/>
            <a:ext cx="8153400" cy="4622006"/>
          </a:xfrm>
          <a:prstGeom prst="rect">
            <a:avLst/>
          </a:prstGeom>
          <a:ln w="15875">
            <a:solidFill>
              <a:schemeClr val="accent1"/>
            </a:solidFill>
          </a:ln>
          <a:effectLst>
            <a:softEdge rad="12700"/>
          </a:effectLst>
        </p:spPr>
      </p:pic>
    </p:spTree>
    <p:extLst>
      <p:ext uri="{BB962C8B-B14F-4D97-AF65-F5344CB8AC3E}">
        <p14:creationId xmlns:p14="http://schemas.microsoft.com/office/powerpoint/2010/main" val="978895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9646-592B-0947-8A2B-1475C77F3128}"/>
              </a:ext>
            </a:extLst>
          </p:cNvPr>
          <p:cNvSpPr>
            <a:spLocks noGrp="1"/>
          </p:cNvSpPr>
          <p:nvPr>
            <p:ph type="title"/>
          </p:nvPr>
        </p:nvSpPr>
        <p:spPr/>
        <p:txBody>
          <a:bodyPr/>
          <a:lstStyle/>
          <a:p>
            <a:r>
              <a:rPr lang="en-US" dirty="0" err="1"/>
              <a:t>Resultaten</a:t>
            </a:r>
            <a:r>
              <a:rPr lang="en-US" dirty="0"/>
              <a:t> </a:t>
            </a:r>
            <a:r>
              <a:rPr lang="en-US" dirty="0" err="1"/>
              <a:t>onderzoek</a:t>
            </a:r>
            <a:endParaRPr lang="en-US" dirty="0"/>
          </a:p>
        </p:txBody>
      </p:sp>
      <p:sp>
        <p:nvSpPr>
          <p:cNvPr id="3" name="Content Placeholder 2">
            <a:extLst>
              <a:ext uri="{FF2B5EF4-FFF2-40B4-BE49-F238E27FC236}">
                <a16:creationId xmlns:a16="http://schemas.microsoft.com/office/drawing/2014/main" id="{88B26CB3-D4E0-8C42-905C-95E0BC2E1B19}"/>
              </a:ext>
            </a:extLst>
          </p:cNvPr>
          <p:cNvSpPr>
            <a:spLocks noGrp="1"/>
          </p:cNvSpPr>
          <p:nvPr>
            <p:ph idx="1"/>
          </p:nvPr>
        </p:nvSpPr>
        <p:spPr/>
        <p:txBody>
          <a:bodyPr/>
          <a:lstStyle/>
          <a:p>
            <a:pPr>
              <a:buFont typeface="Wingdings" pitchFamily="2" charset="2"/>
              <a:buChar char="Ø"/>
            </a:pPr>
            <a:r>
              <a:rPr lang="en-US" dirty="0" err="1"/>
              <a:t>Startsituaties</a:t>
            </a:r>
            <a:endParaRPr lang="en-US" dirty="0"/>
          </a:p>
          <a:p>
            <a:pPr>
              <a:buFont typeface="Wingdings" pitchFamily="2" charset="2"/>
              <a:buChar char="Ø"/>
            </a:pPr>
            <a:r>
              <a:rPr lang="en-US" dirty="0" err="1"/>
              <a:t>Basispakketten</a:t>
            </a:r>
            <a:endParaRPr lang="en-US" dirty="0"/>
          </a:p>
          <a:p>
            <a:pPr>
              <a:buFont typeface="Wingdings" pitchFamily="2" charset="2"/>
              <a:buChar char="Ø"/>
            </a:pPr>
            <a:r>
              <a:rPr lang="en-US" dirty="0" err="1"/>
              <a:t>Interventies</a:t>
            </a:r>
            <a:endParaRPr lang="en-US" dirty="0"/>
          </a:p>
          <a:p>
            <a:pPr>
              <a:buFont typeface="Wingdings" pitchFamily="2" charset="2"/>
              <a:buChar char="Ø"/>
            </a:pPr>
            <a:r>
              <a:rPr lang="en-US" dirty="0" err="1"/>
              <a:t>Gedragsmodel</a:t>
            </a:r>
            <a:endParaRPr lang="en-US" dirty="0"/>
          </a:p>
        </p:txBody>
      </p:sp>
    </p:spTree>
    <p:extLst>
      <p:ext uri="{BB962C8B-B14F-4D97-AF65-F5344CB8AC3E}">
        <p14:creationId xmlns:p14="http://schemas.microsoft.com/office/powerpoint/2010/main" val="48253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A592-6D9E-FC49-B2A8-DCD2ACB9A014}"/>
              </a:ext>
            </a:extLst>
          </p:cNvPr>
          <p:cNvSpPr>
            <a:spLocks noGrp="1"/>
          </p:cNvSpPr>
          <p:nvPr>
            <p:ph type="title"/>
          </p:nvPr>
        </p:nvSpPr>
        <p:spPr>
          <a:xfrm>
            <a:off x="508000" y="457200"/>
            <a:ext cx="8064500" cy="645641"/>
          </a:xfrm>
        </p:spPr>
        <p:txBody>
          <a:bodyPr>
            <a:normAutofit/>
          </a:bodyPr>
          <a:lstStyle/>
          <a:p>
            <a:r>
              <a:rPr lang="en-US" dirty="0" err="1"/>
              <a:t>Bereidheid</a:t>
            </a:r>
            <a:r>
              <a:rPr lang="en-US" dirty="0"/>
              <a:t> </a:t>
            </a:r>
            <a:r>
              <a:rPr lang="en-US" dirty="0" err="1"/>
              <a:t>bewoners</a:t>
            </a:r>
            <a:r>
              <a:rPr lang="en-US" dirty="0"/>
              <a:t> tot </a:t>
            </a:r>
            <a:r>
              <a:rPr lang="en-US" dirty="0" err="1"/>
              <a:t>scheiden</a:t>
            </a:r>
            <a:r>
              <a:rPr lang="en-US" dirty="0"/>
              <a:t> (start)</a:t>
            </a:r>
          </a:p>
        </p:txBody>
      </p:sp>
      <p:pic>
        <p:nvPicPr>
          <p:cNvPr id="4" name="Picture 3">
            <a:extLst>
              <a:ext uri="{FF2B5EF4-FFF2-40B4-BE49-F238E27FC236}">
                <a16:creationId xmlns:a16="http://schemas.microsoft.com/office/drawing/2014/main" id="{9C773C6E-9F4B-7B4A-8FF4-9E5768771984}"/>
              </a:ext>
            </a:extLst>
          </p:cNvPr>
          <p:cNvPicPr>
            <a:picLocks noChangeAspect="1"/>
          </p:cNvPicPr>
          <p:nvPr/>
        </p:nvPicPr>
        <p:blipFill>
          <a:blip r:embed="rId3"/>
          <a:stretch>
            <a:fillRect/>
          </a:stretch>
        </p:blipFill>
        <p:spPr>
          <a:xfrm>
            <a:off x="0" y="1255240"/>
            <a:ext cx="8420229" cy="3545360"/>
          </a:xfrm>
          <a:prstGeom prst="rect">
            <a:avLst/>
          </a:prstGeom>
        </p:spPr>
      </p:pic>
      <p:sp>
        <p:nvSpPr>
          <p:cNvPr id="5" name="Rectangle 4"/>
          <p:cNvSpPr/>
          <p:nvPr/>
        </p:nvSpPr>
        <p:spPr>
          <a:xfrm>
            <a:off x="137778" y="2518012"/>
            <a:ext cx="7160362" cy="665329"/>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6" name="Rectangle 5"/>
          <p:cNvSpPr/>
          <p:nvPr/>
        </p:nvSpPr>
        <p:spPr>
          <a:xfrm>
            <a:off x="252078" y="3165711"/>
            <a:ext cx="7160362" cy="665329"/>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7" name="Rectangle 6"/>
          <p:cNvSpPr/>
          <p:nvPr/>
        </p:nvSpPr>
        <p:spPr>
          <a:xfrm>
            <a:off x="137778" y="3800709"/>
            <a:ext cx="7274662" cy="665329"/>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pic>
        <p:nvPicPr>
          <p:cNvPr id="8" name="Picture 7">
            <a:extLst>
              <a:ext uri="{FF2B5EF4-FFF2-40B4-BE49-F238E27FC236}">
                <a16:creationId xmlns:a16="http://schemas.microsoft.com/office/drawing/2014/main" id="{9C773C6E-9F4B-7B4A-8FF4-9E5768771984}"/>
              </a:ext>
            </a:extLst>
          </p:cNvPr>
          <p:cNvPicPr>
            <a:picLocks noChangeAspect="1"/>
          </p:cNvPicPr>
          <p:nvPr/>
        </p:nvPicPr>
        <p:blipFill rotWithShape="1">
          <a:blip r:embed="rId3"/>
          <a:srcRect t="92119" b="2508"/>
          <a:stretch/>
        </p:blipFill>
        <p:spPr>
          <a:xfrm>
            <a:off x="0" y="1714505"/>
            <a:ext cx="8420229" cy="190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634" y="-8621"/>
            <a:ext cx="1635367" cy="2222923"/>
          </a:xfrm>
          <a:prstGeom prst="rect">
            <a:avLst/>
          </a:prstGeom>
        </p:spPr>
      </p:pic>
    </p:spTree>
    <p:extLst>
      <p:ext uri="{BB962C8B-B14F-4D97-AF65-F5344CB8AC3E}">
        <p14:creationId xmlns:p14="http://schemas.microsoft.com/office/powerpoint/2010/main" val="29220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0860-F91B-1946-95C2-13280362BF21}"/>
              </a:ext>
            </a:extLst>
          </p:cNvPr>
          <p:cNvSpPr>
            <a:spLocks noGrp="1"/>
          </p:cNvSpPr>
          <p:nvPr>
            <p:ph type="title"/>
          </p:nvPr>
        </p:nvSpPr>
        <p:spPr/>
        <p:txBody>
          <a:bodyPr/>
          <a:lstStyle/>
          <a:p>
            <a:r>
              <a:rPr lang="en-US" dirty="0" err="1"/>
              <a:t>Basispakketten</a:t>
            </a:r>
            <a:endParaRPr lang="en-US" dirty="0"/>
          </a:p>
        </p:txBody>
      </p:sp>
      <p:sp>
        <p:nvSpPr>
          <p:cNvPr id="3" name="Content Placeholder 2">
            <a:extLst>
              <a:ext uri="{FF2B5EF4-FFF2-40B4-BE49-F238E27FC236}">
                <a16:creationId xmlns:a16="http://schemas.microsoft.com/office/drawing/2014/main" id="{819CC72A-6DA2-E442-8ACE-7AE74A5F6C2D}"/>
              </a:ext>
            </a:extLst>
          </p:cNvPr>
          <p:cNvSpPr>
            <a:spLocks noGrp="1"/>
          </p:cNvSpPr>
          <p:nvPr>
            <p:ph idx="1"/>
          </p:nvPr>
        </p:nvSpPr>
        <p:spPr>
          <a:xfrm>
            <a:off x="427383" y="978337"/>
            <a:ext cx="8087968" cy="3970682"/>
          </a:xfrm>
        </p:spPr>
        <p:txBody>
          <a:bodyPr>
            <a:normAutofit fontScale="92500" lnSpcReduction="10000"/>
          </a:bodyPr>
          <a:lstStyle/>
          <a:p>
            <a:pPr lvl="0"/>
            <a:r>
              <a:rPr lang="nl-NL" dirty="0"/>
              <a:t>In onderzoek bedoeld als echte basisvoorziening om scheidingsgedrag en metingen mogelijk te maken</a:t>
            </a:r>
          </a:p>
          <a:p>
            <a:pPr lvl="1"/>
            <a:r>
              <a:rPr lang="nl-NL" dirty="0" err="1"/>
              <a:t>Gfe</a:t>
            </a:r>
            <a:r>
              <a:rPr lang="nl-NL" dirty="0"/>
              <a:t>-containers voorzien van een pasjessysteem </a:t>
            </a:r>
            <a:endParaRPr lang="en-US" dirty="0"/>
          </a:p>
          <a:p>
            <a:pPr lvl="1"/>
            <a:r>
              <a:rPr lang="nl-NL" dirty="0"/>
              <a:t>Communicatie over pilot, containeraanpassingen en passysteem</a:t>
            </a:r>
          </a:p>
          <a:p>
            <a:pPr lvl="2"/>
            <a:r>
              <a:rPr lang="nl-NL" dirty="0"/>
              <a:t>Brief,  soms inloopavond</a:t>
            </a:r>
            <a:endParaRPr lang="en-US" dirty="0"/>
          </a:p>
          <a:p>
            <a:pPr lvl="1"/>
            <a:r>
              <a:rPr lang="nl-NL" dirty="0" err="1"/>
              <a:t>Gfe</a:t>
            </a:r>
            <a:r>
              <a:rPr lang="nl-NL" dirty="0"/>
              <a:t>-bakje: onderdeel basispakket in Amsterdam, Schiedam en Utrecht</a:t>
            </a:r>
          </a:p>
          <a:p>
            <a:pPr lvl="2"/>
            <a:r>
              <a:rPr lang="nl-NL" dirty="0"/>
              <a:t>Voorzieningen en info noodzakelijk, GFE-bakje niet…</a:t>
            </a:r>
          </a:p>
          <a:p>
            <a:pPr lvl="2"/>
            <a:r>
              <a:rPr lang="nl-NL" dirty="0"/>
              <a:t>Maar verstrekken bakje wel effectief?</a:t>
            </a:r>
            <a:endParaRPr lang="en-US" dirty="0"/>
          </a:p>
          <a:p>
            <a:pPr lvl="0"/>
            <a:r>
              <a:rPr lang="nl-NL" dirty="0"/>
              <a:t>Analyse basisperiode… </a:t>
            </a:r>
          </a:p>
          <a:p>
            <a:pPr lvl="1"/>
            <a:r>
              <a:rPr lang="nl-NL" dirty="0"/>
              <a:t>Wie maakt direct gebruikt van de faciliteiten, en hoe vaak?</a:t>
            </a:r>
          </a:p>
          <a:p>
            <a:pPr lvl="1"/>
            <a:r>
              <a:rPr lang="nl-NL" dirty="0"/>
              <a:t>Rol van GFE-bakje?</a:t>
            </a:r>
          </a:p>
        </p:txBody>
      </p:sp>
      <p:pic>
        <p:nvPicPr>
          <p:cNvPr id="4" name="Afbeelding 7" descr="Afbeelding met tekst&#10;&#10;Beschrijving is gegenereerd met hoge betrouwbaarheid">
            <a:extLst>
              <a:ext uri="{FF2B5EF4-FFF2-40B4-BE49-F238E27FC236}">
                <a16:creationId xmlns:a16="http://schemas.microsoft.com/office/drawing/2014/main" id="{435B05E2-B3F6-4FA2-BECE-031BA6B23737}"/>
              </a:ext>
            </a:extLst>
          </p:cNvPr>
          <p:cNvPicPr>
            <a:picLocks noChangeAspect="1"/>
          </p:cNvPicPr>
          <p:nvPr/>
        </p:nvPicPr>
        <p:blipFill rotWithShape="1">
          <a:blip r:embed="rId2"/>
          <a:srcRect l="1604" t="26199" r="49732" b="10576"/>
          <a:stretch/>
        </p:blipFill>
        <p:spPr>
          <a:xfrm>
            <a:off x="7921142" y="2517608"/>
            <a:ext cx="1095002" cy="2003258"/>
          </a:xfrm>
          <a:prstGeom prst="rect">
            <a:avLst/>
          </a:prstGeom>
        </p:spPr>
      </p:pic>
    </p:spTree>
    <p:extLst>
      <p:ext uri="{BB962C8B-B14F-4D97-AF65-F5344CB8AC3E}">
        <p14:creationId xmlns:p14="http://schemas.microsoft.com/office/powerpoint/2010/main" val="234636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Scheidingsgedrag in aanvangssituatie</a:t>
            </a:r>
            <a:endParaRPr lang="nl-NL" noProof="0" dirty="0"/>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1524604" y="1155800"/>
            <a:ext cx="4981875" cy="3796846"/>
            <a:chOff x="1270288" y="108691"/>
            <a:chExt cx="4433104" cy="3520236"/>
          </a:xfrm>
        </p:grpSpPr>
        <p:sp>
          <p:nvSpPr>
            <p:cNvPr id="5" name="TextBox 4"/>
            <p:cNvSpPr txBox="1"/>
            <p:nvPr/>
          </p:nvSpPr>
          <p:spPr>
            <a:xfrm>
              <a:off x="2840570" y="3329305"/>
              <a:ext cx="1305465" cy="299622"/>
            </a:xfrm>
            <a:prstGeom prst="rect">
              <a:avLst/>
            </a:prstGeom>
            <a:noFill/>
          </p:spPr>
          <p:txBody>
            <a:bodyPr wrap="none" rtlCol="0">
              <a:spAutoFit/>
            </a:bodyPr>
            <a:lstStyle/>
            <a:p>
              <a:pPr defTabSz="342900"/>
              <a:r>
                <a:rPr lang="en-US" sz="1500" dirty="0">
                  <a:solidFill>
                    <a:prstClr val="black"/>
                  </a:solidFill>
                  <a:latin typeface="Trebuchet MS" panose="020B0603020202020204"/>
                </a:rPr>
                <a:t>Schiedam, GFE</a:t>
              </a:r>
            </a:p>
          </p:txBody>
        </p:sp>
        <p:pic>
          <p:nvPicPr>
            <p:cNvPr id="6" name="Afbeelding 8"/>
            <p:cNvPicPr/>
            <p:nvPr/>
          </p:nvPicPr>
          <p:blipFill>
            <a:blip r:embed="rId2">
              <a:extLst>
                <a:ext uri="{28A0092B-C50C-407E-A947-70E740481C1C}">
                  <a14:useLocalDpi xmlns:a14="http://schemas.microsoft.com/office/drawing/2010/main" val="0"/>
                </a:ext>
              </a:extLst>
            </a:blip>
            <a:srcRect/>
            <a:stretch>
              <a:fillRect/>
            </a:stretch>
          </p:blipFill>
          <p:spPr bwMode="auto">
            <a:xfrm>
              <a:off x="1270288" y="108691"/>
              <a:ext cx="4433104" cy="3299465"/>
            </a:xfrm>
            <a:prstGeom prst="rect">
              <a:avLst/>
            </a:prstGeom>
            <a:noFill/>
          </p:spPr>
        </p:pic>
      </p:grpSp>
    </p:spTree>
    <p:extLst>
      <p:ext uri="{BB962C8B-B14F-4D97-AF65-F5344CB8AC3E}">
        <p14:creationId xmlns:p14="http://schemas.microsoft.com/office/powerpoint/2010/main" val="1539534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Scheidingsgedrag in aanvangssituatie</a:t>
            </a:r>
            <a:endParaRPr lang="nl-NL" noProof="0"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1102840"/>
            <a:ext cx="2287286" cy="1649042"/>
          </a:xfrm>
          <a:prstGeom prst="rect">
            <a:avLst/>
          </a:prstGeom>
          <a:noFill/>
          <a:ln>
            <a:noFill/>
          </a:ln>
        </p:spPr>
      </p:pic>
      <p:sp>
        <p:nvSpPr>
          <p:cNvPr id="5" name="TextBox 4"/>
          <p:cNvSpPr txBox="1"/>
          <p:nvPr/>
        </p:nvSpPr>
        <p:spPr>
          <a:xfrm>
            <a:off x="1006635" y="2664383"/>
            <a:ext cx="1260281"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Almere, GFE</a:t>
            </a:r>
          </a:p>
        </p:txBody>
      </p:sp>
      <p:pic>
        <p:nvPicPr>
          <p:cNvPr id="6" name="image5.png"/>
          <p:cNvPicPr/>
          <p:nvPr/>
        </p:nvPicPr>
        <p:blipFill>
          <a:blip r:embed="rId4"/>
          <a:srcRect/>
          <a:stretch>
            <a:fillRect/>
          </a:stretch>
        </p:blipFill>
        <p:spPr>
          <a:xfrm>
            <a:off x="617427" y="3021227"/>
            <a:ext cx="2068432" cy="1612259"/>
          </a:xfrm>
          <a:prstGeom prst="rect">
            <a:avLst/>
          </a:prstGeom>
          <a:ln/>
        </p:spPr>
      </p:pic>
      <p:sp>
        <p:nvSpPr>
          <p:cNvPr id="7" name="TextBox 6"/>
          <p:cNvSpPr txBox="1"/>
          <p:nvPr/>
        </p:nvSpPr>
        <p:spPr>
          <a:xfrm>
            <a:off x="1006635" y="4639173"/>
            <a:ext cx="1624163"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Amsterdam, GFE</a:t>
            </a:r>
          </a:p>
        </p:txBody>
      </p:sp>
      <p:pic>
        <p:nvPicPr>
          <p:cNvPr id="8" name="Afbeelding 14"/>
          <p:cNvPicPr/>
          <p:nvPr/>
        </p:nvPicPr>
        <p:blipFill>
          <a:blip r:embed="rId5">
            <a:extLst>
              <a:ext uri="{28A0092B-C50C-407E-A947-70E740481C1C}">
                <a14:useLocalDpi xmlns:a14="http://schemas.microsoft.com/office/drawing/2010/main" val="0"/>
              </a:ext>
            </a:extLst>
          </a:blip>
          <a:srcRect/>
          <a:stretch>
            <a:fillRect/>
          </a:stretch>
        </p:blipFill>
        <p:spPr bwMode="auto">
          <a:xfrm>
            <a:off x="2891852" y="1102841"/>
            <a:ext cx="2177859" cy="1550194"/>
          </a:xfrm>
          <a:prstGeom prst="rect">
            <a:avLst/>
          </a:prstGeom>
          <a:noFill/>
        </p:spPr>
      </p:pic>
      <p:sp>
        <p:nvSpPr>
          <p:cNvPr id="9" name="TextBox 8"/>
          <p:cNvSpPr txBox="1"/>
          <p:nvPr/>
        </p:nvSpPr>
        <p:spPr>
          <a:xfrm>
            <a:off x="3193186" y="2623472"/>
            <a:ext cx="1457450"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Den Haag, GFE</a:t>
            </a:r>
          </a:p>
        </p:txBody>
      </p:sp>
      <p:pic>
        <p:nvPicPr>
          <p:cNvPr id="10" name="Afbeelding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9637" y="3021185"/>
            <a:ext cx="2150075" cy="1700320"/>
          </a:xfrm>
          <a:prstGeom prst="rect">
            <a:avLst/>
          </a:prstGeom>
          <a:noFill/>
        </p:spPr>
      </p:pic>
      <p:sp>
        <p:nvSpPr>
          <p:cNvPr id="11" name="TextBox 10"/>
          <p:cNvSpPr txBox="1"/>
          <p:nvPr/>
        </p:nvSpPr>
        <p:spPr>
          <a:xfrm>
            <a:off x="3275540" y="4669094"/>
            <a:ext cx="1555426"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Rotterdam, GFE</a:t>
            </a:r>
          </a:p>
        </p:txBody>
      </p:sp>
      <p:pic>
        <p:nvPicPr>
          <p:cNvPr id="12" name="Afbeelding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3238" y="1115762"/>
            <a:ext cx="2150075" cy="1537273"/>
          </a:xfrm>
          <a:prstGeom prst="rect">
            <a:avLst/>
          </a:prstGeom>
          <a:noFill/>
        </p:spPr>
      </p:pic>
      <p:sp>
        <p:nvSpPr>
          <p:cNvPr id="13" name="TextBox 12"/>
          <p:cNvSpPr txBox="1"/>
          <p:nvPr/>
        </p:nvSpPr>
        <p:spPr>
          <a:xfrm>
            <a:off x="5533153" y="2652996"/>
            <a:ext cx="1467068"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Schiedam, GFE</a:t>
            </a:r>
          </a:p>
        </p:txBody>
      </p:sp>
      <p:sp>
        <p:nvSpPr>
          <p:cNvPr id="14" name="TextBox 13"/>
          <p:cNvSpPr txBox="1"/>
          <p:nvPr/>
        </p:nvSpPr>
        <p:spPr>
          <a:xfrm>
            <a:off x="5534199" y="4669094"/>
            <a:ext cx="1305165"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Utrecht, GFE</a:t>
            </a:r>
          </a:p>
        </p:txBody>
      </p:sp>
      <p:grpSp>
        <p:nvGrpSpPr>
          <p:cNvPr id="17" name="Group 16"/>
          <p:cNvGrpSpPr/>
          <p:nvPr/>
        </p:nvGrpSpPr>
        <p:grpSpPr>
          <a:xfrm>
            <a:off x="5069711" y="3050709"/>
            <a:ext cx="2223602" cy="1582777"/>
            <a:chOff x="6502219" y="2708476"/>
            <a:chExt cx="3336261" cy="3593097"/>
          </a:xfrm>
        </p:grpSpPr>
        <p:pic>
          <p:nvPicPr>
            <p:cNvPr id="15" name="image3.png"/>
            <p:cNvPicPr/>
            <p:nvPr/>
          </p:nvPicPr>
          <p:blipFill rotWithShape="1">
            <a:blip r:embed="rId8"/>
            <a:srcRect l="48573"/>
            <a:stretch/>
          </p:blipFill>
          <p:spPr bwMode="auto">
            <a:xfrm>
              <a:off x="7037408" y="2708476"/>
              <a:ext cx="2801072" cy="3586863"/>
            </a:xfrm>
            <a:prstGeom prst="rect">
              <a:avLst/>
            </a:prstGeom>
          </p:spPr>
        </p:pic>
        <p:pic>
          <p:nvPicPr>
            <p:cNvPr id="16" name="image3.png"/>
            <p:cNvPicPr/>
            <p:nvPr/>
          </p:nvPicPr>
          <p:blipFill rotWithShape="1">
            <a:blip r:embed="rId8"/>
            <a:srcRect r="88845"/>
            <a:stretch/>
          </p:blipFill>
          <p:spPr bwMode="auto">
            <a:xfrm>
              <a:off x="6502219" y="2714710"/>
              <a:ext cx="607568" cy="3586863"/>
            </a:xfrm>
            <a:prstGeom prst="rect">
              <a:avLst/>
            </a:prstGeom>
          </p:spPr>
        </p:pic>
      </p:grpSp>
    </p:spTree>
    <p:extLst>
      <p:ext uri="{BB962C8B-B14F-4D97-AF65-F5344CB8AC3E}">
        <p14:creationId xmlns:p14="http://schemas.microsoft.com/office/powerpoint/2010/main" val="2898514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Scheidingsgedrag in aanvangssituatie</a:t>
            </a:r>
          </a:p>
        </p:txBody>
      </p:sp>
      <p:sp>
        <p:nvSpPr>
          <p:cNvPr id="6" name="Content Placeholder 5"/>
          <p:cNvSpPr>
            <a:spLocks noGrp="1"/>
          </p:cNvSpPr>
          <p:nvPr>
            <p:ph idx="1"/>
          </p:nvPr>
        </p:nvSpPr>
        <p:spPr>
          <a:xfrm>
            <a:off x="508001" y="1195592"/>
            <a:ext cx="7921263" cy="3595816"/>
          </a:xfrm>
        </p:spPr>
        <p:txBody>
          <a:bodyPr/>
          <a:lstStyle/>
          <a:p>
            <a:endParaRPr lang="nl-NL" noProof="0" dirty="0"/>
          </a:p>
          <a:p>
            <a:endParaRPr lang="nl-NL" noProof="0" dirty="0"/>
          </a:p>
          <a:p>
            <a:endParaRPr lang="nl-NL" noProof="0" dirty="0"/>
          </a:p>
          <a:p>
            <a:endParaRPr lang="nl-NL" noProof="0" dirty="0"/>
          </a:p>
          <a:p>
            <a:endParaRPr lang="nl-NL" noProof="0" dirty="0"/>
          </a:p>
          <a:p>
            <a:endParaRPr lang="nl-NL" noProof="0" dirty="0"/>
          </a:p>
          <a:p>
            <a:r>
              <a:rPr lang="nl-NL" sz="1650" dirty="0"/>
              <a:t>Lang niet iedereen maakt gebruik van de faciliteiten (&lt; 60% eenmalig)</a:t>
            </a:r>
          </a:p>
          <a:p>
            <a:r>
              <a:rPr lang="nl-NL" sz="1650" dirty="0"/>
              <a:t>Lang niet iedereen blijft dat doen (&lt;30% regelmatig)</a:t>
            </a:r>
          </a:p>
          <a:p>
            <a:endParaRPr lang="nl-NL" sz="1650" dirty="0"/>
          </a:p>
        </p:txBody>
      </p:sp>
      <p:sp>
        <p:nvSpPr>
          <p:cNvPr id="16" name="TextBox 15"/>
          <p:cNvSpPr txBox="1"/>
          <p:nvPr/>
        </p:nvSpPr>
        <p:spPr>
          <a:xfrm>
            <a:off x="4181163" y="2922332"/>
            <a:ext cx="1305165" cy="323165"/>
          </a:xfrm>
          <a:prstGeom prst="rect">
            <a:avLst/>
          </a:prstGeom>
          <a:noFill/>
        </p:spPr>
        <p:txBody>
          <a:bodyPr wrap="none" rtlCol="0">
            <a:spAutoFit/>
          </a:bodyPr>
          <a:lstStyle/>
          <a:p>
            <a:pPr defTabSz="342900"/>
            <a:r>
              <a:rPr lang="en-US" sz="1500" dirty="0">
                <a:solidFill>
                  <a:prstClr val="black"/>
                </a:solidFill>
                <a:latin typeface="Trebuchet MS" panose="020B0603020202020204"/>
              </a:rPr>
              <a:t>Utrecht, GFE</a:t>
            </a:r>
          </a:p>
        </p:txBody>
      </p:sp>
      <p:pic>
        <p:nvPicPr>
          <p:cNvPr id="17" name="Afbeelding 2">
            <a:extLst>
              <a:ext uri="{FF2B5EF4-FFF2-40B4-BE49-F238E27FC236}">
                <a16:creationId xmlns:a16="http://schemas.microsoft.com/office/drawing/2014/main" id="{E6D21EAF-EE10-FC46-AF9C-6F0BA84C7B88}"/>
              </a:ext>
            </a:extLst>
          </p:cNvPr>
          <p:cNvPicPr>
            <a:picLocks/>
          </p:cNvPicPr>
          <p:nvPr/>
        </p:nvPicPr>
        <p:blipFill rotWithShape="1">
          <a:blip r:embed="rId3">
            <a:extLst>
              <a:ext uri="{28A0092B-C50C-407E-A947-70E740481C1C}">
                <a14:useLocalDpi xmlns:a14="http://schemas.microsoft.com/office/drawing/2010/main" val="0"/>
              </a:ext>
            </a:extLst>
          </a:blip>
          <a:srcRect b="13502"/>
          <a:stretch/>
        </p:blipFill>
        <p:spPr bwMode="auto">
          <a:xfrm>
            <a:off x="1139786" y="1108813"/>
            <a:ext cx="5690411" cy="2514668"/>
          </a:xfrm>
          <a:prstGeom prst="rect">
            <a:avLst/>
          </a:prstGeom>
          <a:noFill/>
          <a:ln>
            <a:noFill/>
          </a:ln>
        </p:spPr>
      </p:pic>
      <p:sp>
        <p:nvSpPr>
          <p:cNvPr id="7" name="Rectangle 6"/>
          <p:cNvSpPr/>
          <p:nvPr/>
        </p:nvSpPr>
        <p:spPr>
          <a:xfrm>
            <a:off x="4286428" y="1092605"/>
            <a:ext cx="729125" cy="2530876"/>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8" name="Rectangle 7"/>
          <p:cNvSpPr/>
          <p:nvPr/>
        </p:nvSpPr>
        <p:spPr>
          <a:xfrm>
            <a:off x="5014875" y="1104545"/>
            <a:ext cx="1239212" cy="2530876"/>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4309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Scheidingsgedrag in aanvangssituatie</a:t>
            </a:r>
          </a:p>
        </p:txBody>
      </p:sp>
      <p:sp>
        <p:nvSpPr>
          <p:cNvPr id="6" name="Content Placeholder 5"/>
          <p:cNvSpPr>
            <a:spLocks noGrp="1"/>
          </p:cNvSpPr>
          <p:nvPr>
            <p:ph idx="1"/>
          </p:nvPr>
        </p:nvSpPr>
        <p:spPr>
          <a:xfrm>
            <a:off x="508001" y="906008"/>
            <a:ext cx="7921263" cy="3595816"/>
          </a:xfrm>
        </p:spPr>
        <p:txBody>
          <a:bodyPr/>
          <a:lstStyle/>
          <a:p>
            <a:r>
              <a:rPr lang="nl-NL" noProof="0" dirty="0"/>
              <a:t>Rol van (standaard) aanrechtbakjes</a:t>
            </a:r>
          </a:p>
          <a:p>
            <a:pPr lvl="1"/>
            <a:r>
              <a:rPr lang="nl-NL" noProof="0" dirty="0"/>
              <a:t>Nagenoeg overal uitgereikt als onderdeel basispakket</a:t>
            </a:r>
          </a:p>
          <a:p>
            <a:r>
              <a:rPr lang="nl-NL" noProof="0" dirty="0"/>
              <a:t>Effectief?</a:t>
            </a:r>
          </a:p>
          <a:p>
            <a:pPr lvl="1"/>
            <a:r>
              <a:rPr lang="nl-NL" dirty="0"/>
              <a:t>Utrecht (</a:t>
            </a:r>
            <a:r>
              <a:rPr lang="nl-NL" dirty="0" err="1"/>
              <a:t>before</a:t>
            </a:r>
            <a:r>
              <a:rPr lang="nl-NL" dirty="0"/>
              <a:t>/</a:t>
            </a:r>
            <a:r>
              <a:rPr lang="nl-NL" dirty="0" err="1"/>
              <a:t>after</a:t>
            </a:r>
            <a:r>
              <a:rPr lang="nl-NL" dirty="0"/>
              <a:t>), Rotterdam (experimenteel)</a:t>
            </a:r>
            <a:endParaRPr lang="nl-NL" noProof="0" dirty="0"/>
          </a:p>
          <a:p>
            <a:r>
              <a:rPr lang="nl-NL" dirty="0"/>
              <a:t>Aanrechtbakjes goedkoop en effectief!</a:t>
            </a:r>
            <a:endParaRPr lang="nl-NL" noProof="0" dirty="0"/>
          </a:p>
        </p:txBody>
      </p:sp>
      <p:pic>
        <p:nvPicPr>
          <p:cNvPr id="7"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4037" y="2891481"/>
            <a:ext cx="2850599" cy="2346440"/>
          </a:xfrm>
          <a:prstGeom prst="rect">
            <a:avLst/>
          </a:prstGeom>
        </p:spPr>
      </p:pic>
      <p:sp>
        <p:nvSpPr>
          <p:cNvPr id="3" name="Rectangle 2"/>
          <p:cNvSpPr/>
          <p:nvPr/>
        </p:nvSpPr>
        <p:spPr>
          <a:xfrm>
            <a:off x="1539118" y="3022935"/>
            <a:ext cx="1277520" cy="169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8" name="Rectangle 7"/>
          <p:cNvSpPr/>
          <p:nvPr/>
        </p:nvSpPr>
        <p:spPr>
          <a:xfrm>
            <a:off x="1237260" y="2891481"/>
            <a:ext cx="792053" cy="811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aphicFrame>
        <p:nvGraphicFramePr>
          <p:cNvPr id="9" name="Grafiek 2">
            <a:extLst>
              <a:ext uri="{FF2B5EF4-FFF2-40B4-BE49-F238E27FC236}">
                <a16:creationId xmlns:a16="http://schemas.microsoft.com/office/drawing/2014/main" id="{6AA1EC18-D328-472D-AFCD-F50E4C24A1F6}"/>
              </a:ext>
            </a:extLst>
          </p:cNvPr>
          <p:cNvGraphicFramePr>
            <a:graphicFrameLocks/>
          </p:cNvGraphicFramePr>
          <p:nvPr/>
        </p:nvGraphicFramePr>
        <p:xfrm>
          <a:off x="3330454" y="3022935"/>
          <a:ext cx="3024047" cy="2120565"/>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4283764" y="3437680"/>
            <a:ext cx="542879" cy="1268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1" name="Rectangle 10"/>
          <p:cNvSpPr/>
          <p:nvPr/>
        </p:nvSpPr>
        <p:spPr>
          <a:xfrm>
            <a:off x="5587362" y="2893776"/>
            <a:ext cx="542879" cy="1805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pic>
        <p:nvPicPr>
          <p:cNvPr id="12" name="Afbeelding 7" descr="Afbeelding met tekst&#10;&#10;Beschrijving is gegenereerd met hoge betrouwbaarheid">
            <a:extLst>
              <a:ext uri="{FF2B5EF4-FFF2-40B4-BE49-F238E27FC236}">
                <a16:creationId xmlns:a16="http://schemas.microsoft.com/office/drawing/2014/main" id="{435B05E2-B3F6-4FA2-BECE-031BA6B23737}"/>
              </a:ext>
            </a:extLst>
          </p:cNvPr>
          <p:cNvPicPr>
            <a:picLocks noChangeAspect="1"/>
          </p:cNvPicPr>
          <p:nvPr/>
        </p:nvPicPr>
        <p:blipFill>
          <a:blip r:embed="rId5"/>
          <a:stretch>
            <a:fillRect/>
          </a:stretch>
        </p:blipFill>
        <p:spPr>
          <a:xfrm>
            <a:off x="6890959" y="1"/>
            <a:ext cx="2250148" cy="3168512"/>
          </a:xfrm>
          <a:prstGeom prst="rect">
            <a:avLst/>
          </a:prstGeom>
        </p:spPr>
      </p:pic>
      <p:sp>
        <p:nvSpPr>
          <p:cNvPr id="4" name="TextBox 3"/>
          <p:cNvSpPr txBox="1"/>
          <p:nvPr/>
        </p:nvSpPr>
        <p:spPr>
          <a:xfrm>
            <a:off x="6071161" y="3621874"/>
            <a:ext cx="2192844" cy="1131079"/>
          </a:xfrm>
          <a:prstGeom prst="rect">
            <a:avLst/>
          </a:prstGeom>
          <a:noFill/>
        </p:spPr>
        <p:txBody>
          <a:bodyPr wrap="none" rtlCol="0">
            <a:spAutoFit/>
          </a:bodyPr>
          <a:lstStyle/>
          <a:p>
            <a:pPr defTabSz="342900"/>
            <a:r>
              <a:rPr lang="en-US" sz="1350" dirty="0">
                <a:solidFill>
                  <a:prstClr val="black"/>
                </a:solidFill>
                <a:latin typeface="Trebuchet MS" panose="020B0603020202020204"/>
              </a:rPr>
              <a:t>Rotterdam:</a:t>
            </a:r>
          </a:p>
          <a:p>
            <a:pPr marL="214313" indent="-214313" defTabSz="342900">
              <a:buFont typeface="Arial" panose="020B0604020202020204" pitchFamily="34" charset="0"/>
              <a:buChar char="•"/>
            </a:pPr>
            <a:r>
              <a:rPr lang="en-US" sz="1350" dirty="0">
                <a:solidFill>
                  <a:prstClr val="black"/>
                </a:solidFill>
                <a:latin typeface="Trebuchet MS" panose="020B0603020202020204"/>
              </a:rPr>
              <a:t>ITT = 48% </a:t>
            </a:r>
            <a:r>
              <a:rPr lang="en-US" sz="1350" dirty="0" err="1">
                <a:solidFill>
                  <a:prstClr val="black"/>
                </a:solidFill>
                <a:latin typeface="Trebuchet MS" panose="020B0603020202020204"/>
              </a:rPr>
              <a:t>vaker</a:t>
            </a:r>
            <a:endParaRPr lang="en-US" sz="1350" dirty="0">
              <a:solidFill>
                <a:prstClr val="black"/>
              </a:solidFill>
              <a:latin typeface="Trebuchet MS" panose="020B0603020202020204"/>
            </a:endParaRPr>
          </a:p>
          <a:p>
            <a:pPr marL="214313" indent="-214313" defTabSz="342900">
              <a:buFont typeface="Arial" panose="020B0604020202020204" pitchFamily="34" charset="0"/>
              <a:buChar char="•"/>
            </a:pPr>
            <a:r>
              <a:rPr lang="en-US" sz="1350" dirty="0" err="1">
                <a:solidFill>
                  <a:prstClr val="black"/>
                </a:solidFill>
                <a:latin typeface="Trebuchet MS" panose="020B0603020202020204"/>
              </a:rPr>
              <a:t>Acceptatie</a:t>
            </a:r>
            <a:r>
              <a:rPr lang="en-US" sz="1350" dirty="0">
                <a:solidFill>
                  <a:prstClr val="black"/>
                </a:solidFill>
                <a:latin typeface="Trebuchet MS" panose="020B0603020202020204"/>
              </a:rPr>
              <a:t>: 53%</a:t>
            </a:r>
          </a:p>
          <a:p>
            <a:pPr marL="557213" lvl="1" indent="-214313" defTabSz="342900">
              <a:buFont typeface="Arial" panose="020B0604020202020204" pitchFamily="34" charset="0"/>
              <a:buChar char="•"/>
            </a:pPr>
            <a:r>
              <a:rPr lang="en-US" sz="1350" dirty="0" err="1">
                <a:solidFill>
                  <a:prstClr val="black"/>
                </a:solidFill>
                <a:latin typeface="Trebuchet MS" panose="020B0603020202020204"/>
              </a:rPr>
              <a:t>Tevredenheid</a:t>
            </a:r>
            <a:r>
              <a:rPr lang="en-US" sz="1350" dirty="0">
                <a:solidFill>
                  <a:prstClr val="black"/>
                </a:solidFill>
                <a:latin typeface="Trebuchet MS" panose="020B0603020202020204"/>
              </a:rPr>
              <a:t>: 89%</a:t>
            </a:r>
          </a:p>
          <a:p>
            <a:pPr marL="557213" lvl="1" indent="-214313" defTabSz="342900">
              <a:buFont typeface="Arial" panose="020B0604020202020204" pitchFamily="34" charset="0"/>
              <a:buChar char="•"/>
            </a:pPr>
            <a:r>
              <a:rPr lang="en-US" sz="1350" dirty="0">
                <a:solidFill>
                  <a:prstClr val="black"/>
                </a:solidFill>
                <a:latin typeface="Trebuchet MS" panose="020B0603020202020204"/>
              </a:rPr>
              <a:t>TOT: 77% </a:t>
            </a:r>
            <a:r>
              <a:rPr lang="en-US" sz="1350" dirty="0" err="1">
                <a:solidFill>
                  <a:prstClr val="black"/>
                </a:solidFill>
                <a:latin typeface="Trebuchet MS" panose="020B0603020202020204"/>
              </a:rPr>
              <a:t>vaker</a:t>
            </a:r>
            <a:endParaRPr lang="en-US" sz="1350" dirty="0">
              <a:solidFill>
                <a:prstClr val="black"/>
              </a:solidFill>
              <a:latin typeface="Trebuchet MS" panose="020B0603020202020204"/>
            </a:endParaRPr>
          </a:p>
        </p:txBody>
      </p:sp>
    </p:spTree>
    <p:extLst>
      <p:ext uri="{BB962C8B-B14F-4D97-AF65-F5344CB8AC3E}">
        <p14:creationId xmlns:p14="http://schemas.microsoft.com/office/powerpoint/2010/main" val="12449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9" grpId="0">
        <p:bldAsOne/>
      </p:bldGraphic>
      <p:bldP spid="10" grpId="0" animBg="1"/>
      <p:bldP spid="11"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5</a:t>
            </a:fld>
            <a:endParaRPr lang="nl-NL" altLang="nl-NL"/>
          </a:p>
        </p:txBody>
      </p:sp>
      <p:pic>
        <p:nvPicPr>
          <p:cNvPr id="8" name="Afbeelding 7">
            <a:extLst>
              <a:ext uri="{FF2B5EF4-FFF2-40B4-BE49-F238E27FC236}">
                <a16:creationId xmlns:a16="http://schemas.microsoft.com/office/drawing/2014/main" id="{F4829E30-DDB9-4271-BE75-D14EEC806B08}"/>
              </a:ext>
            </a:extLst>
          </p:cNvPr>
          <p:cNvPicPr>
            <a:picLocks noChangeAspect="1"/>
          </p:cNvPicPr>
          <p:nvPr/>
        </p:nvPicPr>
        <p:blipFill>
          <a:blip r:embed="rId3"/>
          <a:stretch>
            <a:fillRect/>
          </a:stretch>
        </p:blipFill>
        <p:spPr>
          <a:xfrm>
            <a:off x="58384" y="1940945"/>
            <a:ext cx="3650417" cy="2912354"/>
          </a:xfrm>
          <a:prstGeom prst="rect">
            <a:avLst/>
          </a:prstGeom>
        </p:spPr>
      </p:pic>
      <p:sp>
        <p:nvSpPr>
          <p:cNvPr id="2" name="Titel 1"/>
          <p:cNvSpPr>
            <a:spLocks noGrp="1"/>
          </p:cNvSpPr>
          <p:nvPr>
            <p:ph type="title"/>
          </p:nvPr>
        </p:nvSpPr>
        <p:spPr/>
        <p:txBody>
          <a:bodyPr>
            <a:normAutofit fontScale="90000"/>
          </a:bodyPr>
          <a:lstStyle/>
          <a:p>
            <a:r>
              <a:rPr lang="nl-NL" dirty="0"/>
              <a:t>Unieke samenwerking tussen overheid, wetenschap, bedrijfsleven en experts</a:t>
            </a:r>
          </a:p>
        </p:txBody>
      </p:sp>
      <p:pic>
        <p:nvPicPr>
          <p:cNvPr id="5" name="Afbeelding 4">
            <a:extLst>
              <a:ext uri="{FF2B5EF4-FFF2-40B4-BE49-F238E27FC236}">
                <a16:creationId xmlns:a16="http://schemas.microsoft.com/office/drawing/2014/main" id="{ED8549B5-33D2-4220-84D6-E0D46B92BCED}"/>
              </a:ext>
            </a:extLst>
          </p:cNvPr>
          <p:cNvPicPr>
            <a:picLocks noChangeAspect="1"/>
          </p:cNvPicPr>
          <p:nvPr/>
        </p:nvPicPr>
        <p:blipFill>
          <a:blip r:embed="rId4"/>
          <a:stretch>
            <a:fillRect/>
          </a:stretch>
        </p:blipFill>
        <p:spPr>
          <a:xfrm>
            <a:off x="3224610" y="2205597"/>
            <a:ext cx="5742779" cy="893923"/>
          </a:xfrm>
          <a:prstGeom prst="rect">
            <a:avLst/>
          </a:prstGeom>
        </p:spPr>
      </p:pic>
      <p:pic>
        <p:nvPicPr>
          <p:cNvPr id="9" name="Afbeelding 8">
            <a:extLst>
              <a:ext uri="{FF2B5EF4-FFF2-40B4-BE49-F238E27FC236}">
                <a16:creationId xmlns:a16="http://schemas.microsoft.com/office/drawing/2014/main" id="{3A3FB979-440B-4707-9F8B-BCF6AB5998F0}"/>
              </a:ext>
            </a:extLst>
          </p:cNvPr>
          <p:cNvPicPr>
            <a:picLocks noChangeAspect="1"/>
          </p:cNvPicPr>
          <p:nvPr/>
        </p:nvPicPr>
        <p:blipFill>
          <a:blip r:embed="rId5"/>
          <a:stretch>
            <a:fillRect/>
          </a:stretch>
        </p:blipFill>
        <p:spPr>
          <a:xfrm>
            <a:off x="4942936" y="3886129"/>
            <a:ext cx="1992701" cy="814373"/>
          </a:xfrm>
          <a:prstGeom prst="rect">
            <a:avLst/>
          </a:prstGeom>
        </p:spPr>
      </p:pic>
    </p:spTree>
    <p:extLst>
      <p:ext uri="{BB962C8B-B14F-4D97-AF65-F5344CB8AC3E}">
        <p14:creationId xmlns:p14="http://schemas.microsoft.com/office/powerpoint/2010/main" val="2295489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B808-84B4-204A-A6E2-8B9816E57331}"/>
              </a:ext>
            </a:extLst>
          </p:cNvPr>
          <p:cNvSpPr>
            <a:spLocks noGrp="1"/>
          </p:cNvSpPr>
          <p:nvPr>
            <p:ph type="title"/>
          </p:nvPr>
        </p:nvSpPr>
        <p:spPr/>
        <p:txBody>
          <a:bodyPr/>
          <a:lstStyle/>
          <a:p>
            <a:r>
              <a:rPr lang="en-US" dirty="0" err="1"/>
              <a:t>Vragen</a:t>
            </a:r>
            <a:r>
              <a:rPr lang="en-US" dirty="0"/>
              <a:t> tot nu toe?</a:t>
            </a:r>
          </a:p>
        </p:txBody>
      </p:sp>
    </p:spTree>
    <p:extLst>
      <p:ext uri="{BB962C8B-B14F-4D97-AF65-F5344CB8AC3E}">
        <p14:creationId xmlns:p14="http://schemas.microsoft.com/office/powerpoint/2010/main" val="4066452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lstStyle/>
          <a:p>
            <a:r>
              <a:rPr lang="nl-NL" dirty="0"/>
              <a:t>Korte pauze </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51</a:t>
            </a:fld>
            <a:endParaRPr lang="nl-NL" altLang="nl-NL"/>
          </a:p>
        </p:txBody>
      </p:sp>
      <p:pic>
        <p:nvPicPr>
          <p:cNvPr id="5" name="Afbeelding 4">
            <a:extLst>
              <a:ext uri="{FF2B5EF4-FFF2-40B4-BE49-F238E27FC236}">
                <a16:creationId xmlns:a16="http://schemas.microsoft.com/office/drawing/2014/main" id="{24E67C45-5DC3-4390-9701-A51168ABDA05}"/>
              </a:ext>
            </a:extLst>
          </p:cNvPr>
          <p:cNvPicPr>
            <a:picLocks noChangeAspect="1"/>
          </p:cNvPicPr>
          <p:nvPr/>
        </p:nvPicPr>
        <p:blipFill>
          <a:blip r:embed="rId2"/>
          <a:stretch>
            <a:fillRect/>
          </a:stretch>
        </p:blipFill>
        <p:spPr>
          <a:xfrm>
            <a:off x="4600463" y="462232"/>
            <a:ext cx="4543542" cy="2340394"/>
          </a:xfrm>
          <a:prstGeom prst="rect">
            <a:avLst/>
          </a:prstGeom>
        </p:spPr>
      </p:pic>
      <p:pic>
        <p:nvPicPr>
          <p:cNvPr id="6" name="Afbeelding 5">
            <a:extLst>
              <a:ext uri="{FF2B5EF4-FFF2-40B4-BE49-F238E27FC236}">
                <a16:creationId xmlns:a16="http://schemas.microsoft.com/office/drawing/2014/main" id="{BE60B260-435D-4E39-999A-D92055503842}"/>
              </a:ext>
            </a:extLst>
          </p:cNvPr>
          <p:cNvPicPr>
            <a:picLocks noChangeAspect="1"/>
          </p:cNvPicPr>
          <p:nvPr/>
        </p:nvPicPr>
        <p:blipFill>
          <a:blip r:embed="rId3"/>
          <a:stretch>
            <a:fillRect/>
          </a:stretch>
        </p:blipFill>
        <p:spPr>
          <a:xfrm>
            <a:off x="0" y="2803106"/>
            <a:ext cx="5322106" cy="2340394"/>
          </a:xfrm>
          <a:prstGeom prst="rect">
            <a:avLst/>
          </a:prstGeom>
        </p:spPr>
      </p:pic>
    </p:spTree>
    <p:extLst>
      <p:ext uri="{BB962C8B-B14F-4D97-AF65-F5344CB8AC3E}">
        <p14:creationId xmlns:p14="http://schemas.microsoft.com/office/powerpoint/2010/main" val="4004691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C33D-A10D-A645-AC42-C64BEDA9C73D}"/>
              </a:ext>
            </a:extLst>
          </p:cNvPr>
          <p:cNvSpPr>
            <a:spLocks noGrp="1"/>
          </p:cNvSpPr>
          <p:nvPr>
            <p:ph type="title"/>
          </p:nvPr>
        </p:nvSpPr>
        <p:spPr>
          <a:xfrm>
            <a:off x="335090" y="1657546"/>
            <a:ext cx="6447501" cy="818909"/>
          </a:xfrm>
        </p:spPr>
        <p:txBody>
          <a:bodyPr>
            <a:normAutofit fontScale="90000"/>
          </a:bodyPr>
          <a:lstStyle/>
          <a:p>
            <a:pPr algn="ctr"/>
            <a:r>
              <a:rPr lang="en-US" dirty="0" err="1"/>
              <a:t>Resultaten</a:t>
            </a:r>
            <a:r>
              <a:rPr lang="en-US" dirty="0"/>
              <a:t> </a:t>
            </a:r>
            <a:r>
              <a:rPr lang="en-US" dirty="0" err="1"/>
              <a:t>interventies</a:t>
            </a:r>
            <a:r>
              <a:rPr lang="en-US" dirty="0"/>
              <a:t/>
            </a:r>
            <a:br>
              <a:rPr lang="en-US" dirty="0"/>
            </a:br>
            <a:r>
              <a:rPr lang="en-US" dirty="0"/>
              <a:t> </a:t>
            </a:r>
            <a:br>
              <a:rPr lang="en-US" dirty="0"/>
            </a:br>
            <a:r>
              <a:rPr lang="en-US" sz="2025" dirty="0" err="1"/>
              <a:t>gelegenheid</a:t>
            </a:r>
            <a:r>
              <a:rPr lang="en-US" dirty="0"/>
              <a:t>/</a:t>
            </a:r>
            <a:r>
              <a:rPr lang="en-US" sz="2025" dirty="0" err="1"/>
              <a:t>uitvoerbaarheid</a:t>
            </a:r>
            <a:r>
              <a:rPr lang="en-US" sz="2025" dirty="0"/>
              <a:t>, </a:t>
            </a:r>
            <a:br>
              <a:rPr lang="en-US" sz="2025" dirty="0"/>
            </a:br>
            <a:r>
              <a:rPr lang="en-US" sz="2025" dirty="0" err="1"/>
              <a:t>persoonlijke</a:t>
            </a:r>
            <a:r>
              <a:rPr lang="en-US" sz="2025" dirty="0"/>
              <a:t> </a:t>
            </a:r>
            <a:r>
              <a:rPr lang="en-US" sz="2025" dirty="0" err="1"/>
              <a:t>motivatie</a:t>
            </a:r>
            <a:r>
              <a:rPr lang="en-US" sz="2025" dirty="0"/>
              <a:t>,</a:t>
            </a:r>
            <a:br>
              <a:rPr lang="en-US" sz="2025" dirty="0"/>
            </a:br>
            <a:r>
              <a:rPr lang="en-US" sz="2025" dirty="0" err="1"/>
              <a:t>sociale</a:t>
            </a:r>
            <a:r>
              <a:rPr lang="en-US" sz="2025" dirty="0"/>
              <a:t> </a:t>
            </a:r>
            <a:r>
              <a:rPr lang="en-US" sz="2025" dirty="0" err="1"/>
              <a:t>motivatie</a:t>
            </a:r>
            <a:r>
              <a:rPr lang="en-US" sz="2025" dirty="0"/>
              <a:t> </a:t>
            </a:r>
            <a:br>
              <a:rPr lang="en-US" sz="2025" dirty="0"/>
            </a:br>
            <a:r>
              <a:rPr lang="en-US" sz="2025" dirty="0" err="1"/>
              <a:t>intrinsieke</a:t>
            </a:r>
            <a:r>
              <a:rPr lang="en-US" sz="2025" dirty="0"/>
              <a:t> </a:t>
            </a:r>
            <a:r>
              <a:rPr lang="en-US" sz="2025" dirty="0" err="1"/>
              <a:t>motivatie</a:t>
            </a:r>
            <a:r>
              <a:rPr lang="en-US" sz="2025" dirty="0"/>
              <a:t> </a:t>
            </a:r>
            <a:br>
              <a:rPr lang="en-US" sz="2025" dirty="0"/>
            </a:br>
            <a:endParaRPr lang="en-US" sz="2025" dirty="0"/>
          </a:p>
        </p:txBody>
      </p:sp>
    </p:spTree>
    <p:extLst>
      <p:ext uri="{BB962C8B-B14F-4D97-AF65-F5344CB8AC3E}">
        <p14:creationId xmlns:p14="http://schemas.microsoft.com/office/powerpoint/2010/main" val="1379768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310339"/>
            <a:ext cx="7886700" cy="3058824"/>
          </a:xfrm>
          <a:prstGeom prst="rect">
            <a:avLst/>
          </a:prstGeom>
          <a:noFill/>
          <a:ln>
            <a:noFill/>
          </a:ln>
        </p:spPr>
      </p:pic>
      <p:sp>
        <p:nvSpPr>
          <p:cNvPr id="36" name="Rectangle 35">
            <a:extLst>
              <a:ext uri="{FF2B5EF4-FFF2-40B4-BE49-F238E27FC236}">
                <a16:creationId xmlns:a16="http://schemas.microsoft.com/office/drawing/2014/main" id="{2F1EB9F0-1EEE-0B4F-93BF-B5D19BBB865C}"/>
              </a:ext>
            </a:extLst>
          </p:cNvPr>
          <p:cNvSpPr/>
          <p:nvPr/>
        </p:nvSpPr>
        <p:spPr>
          <a:xfrm>
            <a:off x="508000" y="1683152"/>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13" name="Rectangle 12">
            <a:extLst>
              <a:ext uri="{FF2B5EF4-FFF2-40B4-BE49-F238E27FC236}">
                <a16:creationId xmlns:a16="http://schemas.microsoft.com/office/drawing/2014/main" id="{2F1EB9F0-1EEE-0B4F-93BF-B5D19BBB865C}"/>
              </a:ext>
            </a:extLst>
          </p:cNvPr>
          <p:cNvSpPr/>
          <p:nvPr/>
        </p:nvSpPr>
        <p:spPr>
          <a:xfrm>
            <a:off x="454962" y="2655962"/>
            <a:ext cx="1416676" cy="68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30" name="Group 29">
            <a:extLst>
              <a:ext uri="{FF2B5EF4-FFF2-40B4-BE49-F238E27FC236}">
                <a16:creationId xmlns:a16="http://schemas.microsoft.com/office/drawing/2014/main" id="{344E6FDF-7A6C-E54C-881B-51F86B24CF74}"/>
              </a:ext>
            </a:extLst>
          </p:cNvPr>
          <p:cNvGrpSpPr/>
          <p:nvPr/>
        </p:nvGrpSpPr>
        <p:grpSpPr>
          <a:xfrm>
            <a:off x="635263" y="3191055"/>
            <a:ext cx="1890024" cy="633892"/>
            <a:chOff x="926201" y="4427439"/>
            <a:chExt cx="2520032" cy="929708"/>
          </a:xfrm>
        </p:grpSpPr>
        <p:sp>
          <p:nvSpPr>
            <p:cNvPr id="6" name="Oval 5">
              <a:extLst>
                <a:ext uri="{FF2B5EF4-FFF2-40B4-BE49-F238E27FC236}">
                  <a16:creationId xmlns:a16="http://schemas.microsoft.com/office/drawing/2014/main" id="{5828366A-1F31-8742-B1CC-98D0E1B79116}"/>
                </a:ext>
              </a:extLst>
            </p:cNvPr>
            <p:cNvSpPr/>
            <p:nvPr/>
          </p:nvSpPr>
          <p:spPr>
            <a:xfrm>
              <a:off x="926201" y="4427439"/>
              <a:ext cx="1648500" cy="9297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Afstand</a:t>
              </a:r>
              <a:r>
                <a:rPr lang="en-US" sz="1200" dirty="0">
                  <a:solidFill>
                    <a:prstClr val="white"/>
                  </a:solidFill>
                  <a:latin typeface="Trebuchet MS" panose="020B0603020202020204"/>
                </a:rPr>
                <a:t> container</a:t>
              </a:r>
            </a:p>
          </p:txBody>
        </p:sp>
        <p:sp>
          <p:nvSpPr>
            <p:cNvPr id="18" name="Pentagon 17">
              <a:extLst>
                <a:ext uri="{FF2B5EF4-FFF2-40B4-BE49-F238E27FC236}">
                  <a16:creationId xmlns:a16="http://schemas.microsoft.com/office/drawing/2014/main" id="{1210F088-0D43-7C40-A07F-C37F7BD0BDF8}"/>
                </a:ext>
              </a:extLst>
            </p:cNvPr>
            <p:cNvSpPr/>
            <p:nvPr/>
          </p:nvSpPr>
          <p:spPr>
            <a:xfrm rot="1750726">
              <a:off x="2419902" y="5167388"/>
              <a:ext cx="1026331" cy="11096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9" name="Group 28">
            <a:extLst>
              <a:ext uri="{FF2B5EF4-FFF2-40B4-BE49-F238E27FC236}">
                <a16:creationId xmlns:a16="http://schemas.microsoft.com/office/drawing/2014/main" id="{FEBD7800-4C51-A847-84FC-0729851A98AD}"/>
              </a:ext>
            </a:extLst>
          </p:cNvPr>
          <p:cNvGrpSpPr/>
          <p:nvPr/>
        </p:nvGrpSpPr>
        <p:grpSpPr>
          <a:xfrm>
            <a:off x="876741" y="3805388"/>
            <a:ext cx="1619995" cy="633892"/>
            <a:chOff x="1248172" y="5246549"/>
            <a:chExt cx="2159993" cy="929708"/>
          </a:xfrm>
        </p:grpSpPr>
        <p:sp>
          <p:nvSpPr>
            <p:cNvPr id="4" name="Oval 3">
              <a:extLst>
                <a:ext uri="{FF2B5EF4-FFF2-40B4-BE49-F238E27FC236}">
                  <a16:creationId xmlns:a16="http://schemas.microsoft.com/office/drawing/2014/main" id="{70F455AB-82B2-3B42-A93B-DA68A1A7485F}"/>
                </a:ext>
              </a:extLst>
            </p:cNvPr>
            <p:cNvSpPr/>
            <p:nvPr/>
          </p:nvSpPr>
          <p:spPr>
            <a:xfrm>
              <a:off x="1248172" y="5246549"/>
              <a:ext cx="1584103" cy="9297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Bakken in </a:t>
              </a:r>
              <a:r>
                <a:rPr lang="en-US" sz="1200" dirty="0" err="1">
                  <a:solidFill>
                    <a:prstClr val="white"/>
                  </a:solidFill>
                  <a:latin typeface="Trebuchet MS" panose="020B0603020202020204"/>
                </a:rPr>
                <a:t>woning</a:t>
              </a:r>
              <a:endParaRPr lang="en-US" sz="1200" dirty="0">
                <a:solidFill>
                  <a:prstClr val="white"/>
                </a:solidFill>
                <a:latin typeface="Trebuchet MS" panose="020B0603020202020204"/>
              </a:endParaRPr>
            </a:p>
          </p:txBody>
        </p:sp>
        <p:sp>
          <p:nvSpPr>
            <p:cNvPr id="19" name="Pentagon 18">
              <a:extLst>
                <a:ext uri="{FF2B5EF4-FFF2-40B4-BE49-F238E27FC236}">
                  <a16:creationId xmlns:a16="http://schemas.microsoft.com/office/drawing/2014/main" id="{533693AB-6709-324C-9D09-834E91072901}"/>
                </a:ext>
              </a:extLst>
            </p:cNvPr>
            <p:cNvSpPr/>
            <p:nvPr/>
          </p:nvSpPr>
          <p:spPr>
            <a:xfrm>
              <a:off x="2789979" y="5714242"/>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a:xfrm>
            <a:off x="508000" y="457200"/>
            <a:ext cx="8251142" cy="645641"/>
          </a:xfrm>
        </p:spPr>
        <p:txBody>
          <a:bodyPr>
            <a:normAutofit fontScale="90000"/>
          </a:bodyPr>
          <a:lstStyle/>
          <a:p>
            <a:r>
              <a:rPr lang="en-US" dirty="0" err="1"/>
              <a:t>Interventies</a:t>
            </a:r>
            <a:r>
              <a:rPr lang="en-US" dirty="0"/>
              <a:t> </a:t>
            </a:r>
            <a:r>
              <a:rPr lang="en-US" dirty="0" err="1"/>
              <a:t>gericht</a:t>
            </a:r>
            <a:r>
              <a:rPr lang="en-US" dirty="0"/>
              <a:t> op </a:t>
            </a:r>
            <a:r>
              <a:rPr lang="en-US" dirty="0" err="1"/>
              <a:t>gelegenheid</a:t>
            </a:r>
            <a:r>
              <a:rPr lang="en-US" dirty="0"/>
              <a:t>/</a:t>
            </a:r>
            <a:r>
              <a:rPr lang="en-US" dirty="0" err="1"/>
              <a:t>uitvoerbaarheid</a:t>
            </a:r>
            <a:r>
              <a:rPr lang="en-US" dirty="0"/>
              <a:t>: </a:t>
            </a:r>
          </a:p>
        </p:txBody>
      </p:sp>
      <p:sp>
        <p:nvSpPr>
          <p:cNvPr id="37" name="TextBox 36">
            <a:extLst>
              <a:ext uri="{FF2B5EF4-FFF2-40B4-BE49-F238E27FC236}">
                <a16:creationId xmlns:a16="http://schemas.microsoft.com/office/drawing/2014/main" id="{98C930E1-9121-574A-AF3A-606EC78864A2}"/>
              </a:ext>
            </a:extLst>
          </p:cNvPr>
          <p:cNvSpPr txBox="1"/>
          <p:nvPr/>
        </p:nvSpPr>
        <p:spPr>
          <a:xfrm>
            <a:off x="2489714" y="2153091"/>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Tree>
    <p:extLst>
      <p:ext uri="{BB962C8B-B14F-4D97-AF65-F5344CB8AC3E}">
        <p14:creationId xmlns:p14="http://schemas.microsoft.com/office/powerpoint/2010/main" val="2919093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AE5F-199C-314D-B313-A53988DBFAF0}"/>
              </a:ext>
            </a:extLst>
          </p:cNvPr>
          <p:cNvSpPr>
            <a:spLocks noGrp="1"/>
          </p:cNvSpPr>
          <p:nvPr>
            <p:ph type="title"/>
          </p:nvPr>
        </p:nvSpPr>
        <p:spPr>
          <a:xfrm>
            <a:off x="508000" y="0"/>
            <a:ext cx="8416925" cy="979556"/>
          </a:xfrm>
        </p:spPr>
        <p:txBody>
          <a:bodyPr>
            <a:noAutofit/>
          </a:bodyPr>
          <a:lstStyle/>
          <a:p>
            <a:r>
              <a:rPr lang="en-US" sz="2700" dirty="0" err="1"/>
              <a:t>Opslag</a:t>
            </a:r>
            <a:r>
              <a:rPr lang="en-US" sz="2700" dirty="0"/>
              <a:t> in huis </a:t>
            </a:r>
            <a:r>
              <a:rPr lang="en-US" sz="2700" dirty="0" err="1"/>
              <a:t>faciliteren</a:t>
            </a:r>
            <a:endParaRPr lang="en-US" sz="2700" dirty="0"/>
          </a:p>
        </p:txBody>
      </p:sp>
      <p:sp>
        <p:nvSpPr>
          <p:cNvPr id="3" name="Content Placeholder 2">
            <a:extLst>
              <a:ext uri="{FF2B5EF4-FFF2-40B4-BE49-F238E27FC236}">
                <a16:creationId xmlns:a16="http://schemas.microsoft.com/office/drawing/2014/main" id="{AA3BC38D-DA3B-B344-8728-DC2737C5E8CE}"/>
              </a:ext>
            </a:extLst>
          </p:cNvPr>
          <p:cNvSpPr>
            <a:spLocks noGrp="1"/>
          </p:cNvSpPr>
          <p:nvPr>
            <p:ph idx="1"/>
          </p:nvPr>
        </p:nvSpPr>
        <p:spPr>
          <a:xfrm>
            <a:off x="5320107" y="770829"/>
            <a:ext cx="4336948" cy="4144828"/>
          </a:xfrm>
        </p:spPr>
        <p:txBody>
          <a:bodyPr>
            <a:normAutofit/>
          </a:bodyPr>
          <a:lstStyle/>
          <a:p>
            <a:pPr>
              <a:buFont typeface="Arial" panose="020B0604020202020204" pitchFamily="34" charset="0"/>
              <a:buChar char="•"/>
            </a:pPr>
            <a:r>
              <a:rPr lang="en-US" sz="1800" dirty="0" err="1"/>
              <a:t>Afvalscheidingsbakken</a:t>
            </a:r>
            <a:r>
              <a:rPr lang="en-US" sz="1800" dirty="0"/>
              <a:t>:</a:t>
            </a:r>
          </a:p>
          <a:p>
            <a:pPr lvl="1">
              <a:buFont typeface="Arial" panose="020B0604020202020204" pitchFamily="34" charset="0"/>
              <a:buChar char="•"/>
            </a:pPr>
            <a:r>
              <a:rPr lang="en-US" sz="1650" dirty="0" err="1"/>
              <a:t>Acceptatie</a:t>
            </a:r>
            <a:r>
              <a:rPr lang="en-US" sz="1650" dirty="0"/>
              <a:t>:</a:t>
            </a:r>
          </a:p>
          <a:p>
            <a:pPr lvl="2">
              <a:buFont typeface="Arial" panose="020B0604020202020204" pitchFamily="34" charset="0"/>
              <a:buChar char="•"/>
            </a:pPr>
            <a:r>
              <a:rPr lang="en-US" sz="1500" dirty="0"/>
              <a:t>Almere: 45%</a:t>
            </a:r>
          </a:p>
          <a:p>
            <a:pPr lvl="2">
              <a:buFont typeface="Arial" panose="020B0604020202020204" pitchFamily="34" charset="0"/>
              <a:buChar char="•"/>
            </a:pPr>
            <a:r>
              <a:rPr lang="en-US" sz="1500" dirty="0"/>
              <a:t>Den Haag: 65% (multi) </a:t>
            </a:r>
            <a:r>
              <a:rPr lang="en-US" sz="1500" dirty="0" err="1"/>
              <a:t>en</a:t>
            </a:r>
            <a:r>
              <a:rPr lang="en-US" sz="1500" dirty="0"/>
              <a:t> 64% (IB)</a:t>
            </a:r>
          </a:p>
          <a:p>
            <a:pPr lvl="1">
              <a:buFont typeface="Arial" panose="020B0604020202020204" pitchFamily="34" charset="0"/>
              <a:buChar char="•"/>
            </a:pPr>
            <a:r>
              <a:rPr lang="en-US" sz="1650" dirty="0" err="1"/>
              <a:t>Geaccept</a:t>
            </a:r>
            <a:r>
              <a:rPr lang="en-US" sz="1650" dirty="0"/>
              <a:t>., maar </a:t>
            </a:r>
            <a:r>
              <a:rPr lang="en-US" sz="1650" dirty="0" err="1"/>
              <a:t>niet</a:t>
            </a:r>
            <a:r>
              <a:rPr lang="en-US" sz="1650" dirty="0"/>
              <a:t> </a:t>
            </a:r>
            <a:r>
              <a:rPr lang="en-US" sz="1650" dirty="0" err="1"/>
              <a:t>gebruikt</a:t>
            </a:r>
            <a:r>
              <a:rPr lang="en-US" sz="1650" dirty="0"/>
              <a:t>: </a:t>
            </a:r>
          </a:p>
          <a:p>
            <a:pPr lvl="2">
              <a:buFont typeface="Arial" panose="020B0604020202020204" pitchFamily="34" charset="0"/>
              <a:buChar char="•"/>
            </a:pPr>
            <a:r>
              <a:rPr lang="en-US" sz="1500" dirty="0"/>
              <a:t>Almere: 24%</a:t>
            </a:r>
          </a:p>
          <a:p>
            <a:pPr lvl="2">
              <a:buFont typeface="Arial" panose="020B0604020202020204" pitchFamily="34" charset="0"/>
              <a:buChar char="•"/>
            </a:pPr>
            <a:r>
              <a:rPr lang="en-US" sz="1500" dirty="0"/>
              <a:t>Den Haag: 50% (multi) </a:t>
            </a:r>
            <a:r>
              <a:rPr lang="en-US" sz="1500" dirty="0" err="1"/>
              <a:t>en</a:t>
            </a:r>
            <a:r>
              <a:rPr lang="en-US" sz="1500" dirty="0"/>
              <a:t> 51% (IB)</a:t>
            </a:r>
          </a:p>
          <a:p>
            <a:pPr>
              <a:buFont typeface="Arial" panose="020B0604020202020204" pitchFamily="34" charset="0"/>
              <a:buChar char="•"/>
            </a:pPr>
            <a:r>
              <a:rPr lang="en-US" sz="1800" dirty="0" err="1"/>
              <a:t>Acceptatie</a:t>
            </a:r>
            <a:r>
              <a:rPr lang="en-US" sz="1800" dirty="0"/>
              <a:t> </a:t>
            </a:r>
            <a:r>
              <a:rPr lang="en-US" sz="1800" dirty="0" err="1"/>
              <a:t>beinvloed</a:t>
            </a:r>
            <a:r>
              <a:rPr lang="en-US" sz="1800" dirty="0"/>
              <a:t> door:</a:t>
            </a:r>
          </a:p>
          <a:p>
            <a:pPr lvl="1">
              <a:buFont typeface="Arial" panose="020B0604020202020204" pitchFamily="34" charset="0"/>
              <a:buChar char="•"/>
            </a:pPr>
            <a:r>
              <a:rPr lang="en-US" sz="1650" dirty="0" err="1"/>
              <a:t>Sociale</a:t>
            </a:r>
            <a:r>
              <a:rPr lang="en-US" sz="1650" dirty="0"/>
              <a:t> norm, </a:t>
            </a:r>
            <a:r>
              <a:rPr lang="en-US" sz="1650" dirty="0" err="1"/>
              <a:t>geslacht</a:t>
            </a:r>
            <a:r>
              <a:rPr lang="en-US" sz="1650" dirty="0"/>
              <a:t> </a:t>
            </a:r>
            <a:r>
              <a:rPr lang="en-US" sz="1650" dirty="0" err="1"/>
              <a:t>en</a:t>
            </a:r>
            <a:r>
              <a:rPr lang="en-US" sz="1650" dirty="0"/>
              <a:t> </a:t>
            </a:r>
            <a:r>
              <a:rPr lang="en-US" sz="1650" dirty="0" err="1"/>
              <a:t>gedragservaring</a:t>
            </a:r>
            <a:endParaRPr lang="en-US" sz="1650" dirty="0"/>
          </a:p>
          <a:p>
            <a:pPr>
              <a:buFont typeface="Arial" panose="020B0604020202020204" pitchFamily="34" charset="0"/>
              <a:buChar char="•"/>
            </a:pPr>
            <a:endParaRPr lang="en-US" sz="2100" dirty="0"/>
          </a:p>
        </p:txBody>
      </p:sp>
      <p:sp>
        <p:nvSpPr>
          <p:cNvPr id="4" name="Text Placeholder 3">
            <a:extLst>
              <a:ext uri="{FF2B5EF4-FFF2-40B4-BE49-F238E27FC236}">
                <a16:creationId xmlns:a16="http://schemas.microsoft.com/office/drawing/2014/main" id="{30C15D56-A546-DD4C-A058-AB68BD32A276}"/>
              </a:ext>
            </a:extLst>
          </p:cNvPr>
          <p:cNvSpPr>
            <a:spLocks noGrp="1"/>
          </p:cNvSpPr>
          <p:nvPr>
            <p:ph type="body" sz="half" idx="2"/>
          </p:nvPr>
        </p:nvSpPr>
        <p:spPr/>
        <p:txBody>
          <a:bodyPr/>
          <a:lstStyle/>
          <a:p>
            <a:endParaRPr lang="en-US" dirty="0"/>
          </a:p>
        </p:txBody>
      </p:sp>
      <p:pic>
        <p:nvPicPr>
          <p:cNvPr id="6" name="Afbeelding 3" descr="Afbeelding met binnen&#10;&#10;Beschrijving is gegenereerd met hoge betrouwbaarheid">
            <a:extLst>
              <a:ext uri="{FF2B5EF4-FFF2-40B4-BE49-F238E27FC236}">
                <a16:creationId xmlns:a16="http://schemas.microsoft.com/office/drawing/2014/main" id="{032C1042-C0CE-4118-B68E-B95D572FDDEA}"/>
              </a:ext>
            </a:extLst>
          </p:cNvPr>
          <p:cNvPicPr/>
          <p:nvPr/>
        </p:nvPicPr>
        <p:blipFill rotWithShape="1">
          <a:blip r:embed="rId3"/>
          <a:srcRect r="9217"/>
          <a:stretch/>
        </p:blipFill>
        <p:spPr>
          <a:xfrm>
            <a:off x="-37996" y="1022245"/>
            <a:ext cx="2335561" cy="2998894"/>
          </a:xfrm>
          <a:prstGeom prst="rect">
            <a:avLst/>
          </a:prstGeom>
          <a:effectLst/>
        </p:spPr>
      </p:pic>
      <p:pic>
        <p:nvPicPr>
          <p:cNvPr id="7" name="Afbeelding 5">
            <a:extLst>
              <a:ext uri="{FF2B5EF4-FFF2-40B4-BE49-F238E27FC236}">
                <a16:creationId xmlns:a16="http://schemas.microsoft.com/office/drawing/2014/main" id="{ECED1FE0-B51B-6F4A-8C66-2B91EDFAB7A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03660" y="1165549"/>
            <a:ext cx="1641233" cy="2850260"/>
          </a:xfrm>
          <a:prstGeom prst="rect">
            <a:avLst/>
          </a:prstGeom>
          <a:noFill/>
        </p:spPr>
      </p:pic>
      <p:pic>
        <p:nvPicPr>
          <p:cNvPr id="9" name="Afbeelding 13" descr="A picture containing indoor, wall&#10;&#10;Beschrijving is gegenereerd met hoge betrouwbaarheid">
            <a:extLst>
              <a:ext uri="{FF2B5EF4-FFF2-40B4-BE49-F238E27FC236}">
                <a16:creationId xmlns:a16="http://schemas.microsoft.com/office/drawing/2014/main" id="{EFBABDCE-18FE-441B-9B86-21784346DAAF}"/>
              </a:ext>
            </a:extLst>
          </p:cNvPr>
          <p:cNvPicPr>
            <a:picLocks noChangeAspect="1"/>
          </p:cNvPicPr>
          <p:nvPr/>
        </p:nvPicPr>
        <p:blipFill>
          <a:blip r:embed="rId5"/>
          <a:stretch>
            <a:fillRect/>
          </a:stretch>
        </p:blipFill>
        <p:spPr>
          <a:xfrm>
            <a:off x="3940706" y="1293415"/>
            <a:ext cx="1657350" cy="2628900"/>
          </a:xfrm>
          <a:prstGeom prst="rect">
            <a:avLst/>
          </a:prstGeom>
        </p:spPr>
      </p:pic>
      <p:sp>
        <p:nvSpPr>
          <p:cNvPr id="10" name="TextBox 9"/>
          <p:cNvSpPr txBox="1"/>
          <p:nvPr/>
        </p:nvSpPr>
        <p:spPr>
          <a:xfrm>
            <a:off x="310598" y="4114009"/>
            <a:ext cx="1537600" cy="507831"/>
          </a:xfrm>
          <a:prstGeom prst="rect">
            <a:avLst/>
          </a:prstGeom>
          <a:noFill/>
        </p:spPr>
        <p:txBody>
          <a:bodyPr wrap="none" rtlCol="0">
            <a:spAutoFit/>
          </a:bodyPr>
          <a:lstStyle/>
          <a:p>
            <a:pPr defTabSz="342900"/>
            <a:r>
              <a:rPr lang="en-US" sz="1500" dirty="0" err="1">
                <a:solidFill>
                  <a:prstClr val="black"/>
                </a:solidFill>
                <a:latin typeface="Trebuchet MS" panose="020B0603020202020204"/>
              </a:rPr>
              <a:t>Multisorteerbak</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(Almere, GFE)</a:t>
            </a:r>
          </a:p>
        </p:txBody>
      </p:sp>
      <p:sp>
        <p:nvSpPr>
          <p:cNvPr id="11" name="TextBox 10"/>
          <p:cNvSpPr txBox="1"/>
          <p:nvPr/>
        </p:nvSpPr>
        <p:spPr>
          <a:xfrm>
            <a:off x="2575768" y="4066822"/>
            <a:ext cx="1565621" cy="507831"/>
          </a:xfrm>
          <a:prstGeom prst="rect">
            <a:avLst/>
          </a:prstGeom>
          <a:noFill/>
        </p:spPr>
        <p:txBody>
          <a:bodyPr wrap="none" rtlCol="0">
            <a:spAutoFit/>
          </a:bodyPr>
          <a:lstStyle/>
          <a:p>
            <a:pPr defTabSz="342900"/>
            <a:r>
              <a:rPr lang="en-US" sz="1500" dirty="0" err="1">
                <a:solidFill>
                  <a:prstClr val="black"/>
                </a:solidFill>
                <a:latin typeface="Trebuchet MS" panose="020B0603020202020204"/>
              </a:rPr>
              <a:t>Multisorteerbak</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(Den Haag, GFE)</a:t>
            </a:r>
          </a:p>
        </p:txBody>
      </p:sp>
      <p:sp>
        <p:nvSpPr>
          <p:cNvPr id="12" name="TextBox 11"/>
          <p:cNvSpPr txBox="1"/>
          <p:nvPr/>
        </p:nvSpPr>
        <p:spPr>
          <a:xfrm>
            <a:off x="4267036" y="4059626"/>
            <a:ext cx="1311578" cy="507831"/>
          </a:xfrm>
          <a:prstGeom prst="rect">
            <a:avLst/>
          </a:prstGeom>
          <a:noFill/>
        </p:spPr>
        <p:txBody>
          <a:bodyPr wrap="none" rtlCol="0">
            <a:spAutoFit/>
          </a:bodyPr>
          <a:lstStyle/>
          <a:p>
            <a:pPr algn="ctr" defTabSz="342900"/>
            <a:r>
              <a:rPr lang="en-US" sz="1500" dirty="0" err="1">
                <a:solidFill>
                  <a:prstClr val="black"/>
                </a:solidFill>
                <a:latin typeface="Trebuchet MS" panose="020B0603020202020204"/>
              </a:rPr>
              <a:t>Inbouwbak</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(Den Haag, GFE)</a:t>
            </a:r>
          </a:p>
        </p:txBody>
      </p:sp>
    </p:spTree>
    <p:extLst>
      <p:ext uri="{BB962C8B-B14F-4D97-AF65-F5344CB8AC3E}">
        <p14:creationId xmlns:p14="http://schemas.microsoft.com/office/powerpoint/2010/main" val="334539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8484809" cy="645641"/>
          </a:xfrm>
        </p:spPr>
        <p:txBody>
          <a:bodyPr/>
          <a:lstStyle/>
          <a:p>
            <a:r>
              <a:rPr lang="en-US" dirty="0" err="1"/>
              <a:t>Interventies</a:t>
            </a:r>
            <a:r>
              <a:rPr lang="en-US" dirty="0"/>
              <a:t> </a:t>
            </a:r>
            <a:r>
              <a:rPr lang="en-US" dirty="0" err="1"/>
              <a:t>gericht</a:t>
            </a:r>
            <a:r>
              <a:rPr lang="en-US" dirty="0"/>
              <a:t> op </a:t>
            </a:r>
            <a:r>
              <a:rPr lang="en-US" dirty="0" err="1"/>
              <a:t>gelegenheid</a:t>
            </a:r>
            <a:r>
              <a:rPr lang="en-US" dirty="0"/>
              <a:t>/</a:t>
            </a:r>
            <a:r>
              <a:rPr lang="en-US" dirty="0" err="1"/>
              <a:t>uitvoerbaarheid</a:t>
            </a:r>
            <a:r>
              <a:rPr lang="en-US" dirty="0"/>
              <a:t>: </a:t>
            </a:r>
          </a:p>
        </p:txBody>
      </p:sp>
      <p:sp>
        <p:nvSpPr>
          <p:cNvPr id="3" name="Content Placeholder 2"/>
          <p:cNvSpPr>
            <a:spLocks noGrp="1"/>
          </p:cNvSpPr>
          <p:nvPr>
            <p:ph idx="1"/>
          </p:nvPr>
        </p:nvSpPr>
        <p:spPr>
          <a:xfrm>
            <a:off x="508001" y="1223319"/>
            <a:ext cx="6447501" cy="3920181"/>
          </a:xfrm>
        </p:spPr>
        <p:txBody>
          <a:bodyPr>
            <a:normAutofit/>
          </a:bodyPr>
          <a:lstStyle/>
          <a:p>
            <a:r>
              <a:rPr lang="en-US" dirty="0" err="1"/>
              <a:t>Faciliteren</a:t>
            </a:r>
            <a:r>
              <a:rPr lang="en-US" dirty="0"/>
              <a:t> in huis:</a:t>
            </a:r>
          </a:p>
          <a:p>
            <a:endParaRPr lang="en-US" dirty="0"/>
          </a:p>
          <a:p>
            <a:endParaRPr lang="en-US" dirty="0"/>
          </a:p>
          <a:p>
            <a:endParaRPr lang="en-US" dirty="0"/>
          </a:p>
          <a:p>
            <a:endParaRPr lang="en-US" dirty="0"/>
          </a:p>
          <a:p>
            <a:endParaRPr lang="en-US" dirty="0"/>
          </a:p>
          <a:p>
            <a:pPr lvl="1"/>
            <a:r>
              <a:rPr lang="en-US" dirty="0" err="1"/>
              <a:t>Geen</a:t>
            </a:r>
            <a:r>
              <a:rPr lang="en-US" dirty="0"/>
              <a:t> effect </a:t>
            </a:r>
            <a:r>
              <a:rPr lang="en-US" dirty="0" err="1"/>
              <a:t>inbouwbak</a:t>
            </a:r>
            <a:r>
              <a:rPr lang="en-US" dirty="0"/>
              <a:t>; </a:t>
            </a:r>
            <a:r>
              <a:rPr lang="en-US" dirty="0" err="1"/>
              <a:t>multisorteerbakken</a:t>
            </a:r>
            <a:r>
              <a:rPr lang="en-US" dirty="0"/>
              <a:t> </a:t>
            </a:r>
            <a:r>
              <a:rPr lang="en-US" dirty="0" err="1"/>
              <a:t>wel</a:t>
            </a:r>
            <a:r>
              <a:rPr lang="en-US" dirty="0"/>
              <a:t> </a:t>
            </a:r>
            <a:r>
              <a:rPr lang="en-US" dirty="0" err="1"/>
              <a:t>effectief</a:t>
            </a:r>
            <a:endParaRPr lang="en-US" dirty="0"/>
          </a:p>
          <a:p>
            <a:pPr lvl="1"/>
            <a:r>
              <a:rPr lang="en-US" dirty="0"/>
              <a:t>Effect </a:t>
            </a:r>
            <a:r>
              <a:rPr lang="en-US" dirty="0" err="1"/>
              <a:t>na</a:t>
            </a:r>
            <a:r>
              <a:rPr lang="en-US" dirty="0"/>
              <a:t> 3 </a:t>
            </a:r>
            <a:r>
              <a:rPr lang="en-US" dirty="0" err="1"/>
              <a:t>maanden</a:t>
            </a:r>
            <a:r>
              <a:rPr lang="en-US" dirty="0"/>
              <a:t> </a:t>
            </a:r>
            <a:r>
              <a:rPr lang="en-US" dirty="0" err="1"/>
              <a:t>nog</a:t>
            </a:r>
            <a:r>
              <a:rPr lang="en-US" dirty="0"/>
              <a:t> </a:t>
            </a:r>
            <a:r>
              <a:rPr lang="en-US" dirty="0" err="1"/>
              <a:t>aanwezig</a:t>
            </a:r>
            <a:endParaRPr lang="en-US" dirty="0"/>
          </a:p>
          <a:p>
            <a:pPr lvl="1"/>
            <a:r>
              <a:rPr lang="en-US" dirty="0" err="1"/>
              <a:t>Mogelijk</a:t>
            </a:r>
            <a:r>
              <a:rPr lang="en-US" dirty="0"/>
              <a:t> </a:t>
            </a:r>
            <a:r>
              <a:rPr lang="en-US" dirty="0" err="1"/>
              <a:t>activatie</a:t>
            </a:r>
            <a:r>
              <a:rPr lang="en-US" dirty="0"/>
              <a:t> effect van </a:t>
            </a:r>
            <a:r>
              <a:rPr lang="en-US" dirty="0" err="1"/>
              <a:t>scheidingsgedrag</a:t>
            </a:r>
            <a:endParaRPr lang="en-US" dirty="0"/>
          </a:p>
        </p:txBody>
      </p:sp>
      <p:sp>
        <p:nvSpPr>
          <p:cNvPr id="5" name="TextBox 4"/>
          <p:cNvSpPr txBox="1"/>
          <p:nvPr/>
        </p:nvSpPr>
        <p:spPr>
          <a:xfrm>
            <a:off x="1006634" y="3223492"/>
            <a:ext cx="1537600" cy="507831"/>
          </a:xfrm>
          <a:prstGeom prst="rect">
            <a:avLst/>
          </a:prstGeom>
          <a:noFill/>
        </p:spPr>
        <p:txBody>
          <a:bodyPr wrap="none" rtlCol="0">
            <a:spAutoFit/>
          </a:bodyPr>
          <a:lstStyle/>
          <a:p>
            <a:pPr defTabSz="342900"/>
            <a:r>
              <a:rPr lang="en-US" sz="1500" dirty="0" err="1">
                <a:solidFill>
                  <a:prstClr val="black"/>
                </a:solidFill>
                <a:latin typeface="Trebuchet MS" panose="020B0603020202020204"/>
              </a:rPr>
              <a:t>Multisorteerbak</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(Almere, GFE)</a:t>
            </a:r>
          </a:p>
        </p:txBody>
      </p:sp>
      <p:pic>
        <p:nvPicPr>
          <p:cNvPr id="4" name="Picture 3"/>
          <p:cNvPicPr>
            <a:picLocks noChangeAspect="1"/>
          </p:cNvPicPr>
          <p:nvPr/>
        </p:nvPicPr>
        <p:blipFill>
          <a:blip r:embed="rId3"/>
          <a:stretch>
            <a:fillRect/>
          </a:stretch>
        </p:blipFill>
        <p:spPr>
          <a:xfrm>
            <a:off x="230207" y="1593263"/>
            <a:ext cx="2860481" cy="1704300"/>
          </a:xfrm>
          <a:prstGeom prst="rect">
            <a:avLst/>
          </a:prstGeom>
        </p:spPr>
      </p:pic>
      <p:pic>
        <p:nvPicPr>
          <p:cNvPr id="6" name="Picture 5"/>
          <p:cNvPicPr>
            <a:picLocks noChangeAspect="1"/>
          </p:cNvPicPr>
          <p:nvPr/>
        </p:nvPicPr>
        <p:blipFill>
          <a:blip r:embed="rId4"/>
          <a:stretch>
            <a:fillRect/>
          </a:stretch>
        </p:blipFill>
        <p:spPr>
          <a:xfrm>
            <a:off x="6140091" y="1593263"/>
            <a:ext cx="2852719" cy="1700400"/>
          </a:xfrm>
          <a:prstGeom prst="rect">
            <a:avLst/>
          </a:prstGeom>
        </p:spPr>
      </p:pic>
      <p:pic>
        <p:nvPicPr>
          <p:cNvPr id="7" name="Picture 6"/>
          <p:cNvPicPr>
            <a:picLocks noChangeAspect="1"/>
          </p:cNvPicPr>
          <p:nvPr/>
        </p:nvPicPr>
        <p:blipFill>
          <a:blip r:embed="rId5"/>
          <a:stretch>
            <a:fillRect/>
          </a:stretch>
        </p:blipFill>
        <p:spPr>
          <a:xfrm>
            <a:off x="3190970" y="1593263"/>
            <a:ext cx="2848838" cy="1700400"/>
          </a:xfrm>
          <a:prstGeom prst="rect">
            <a:avLst/>
          </a:prstGeom>
        </p:spPr>
      </p:pic>
      <p:sp>
        <p:nvSpPr>
          <p:cNvPr id="12" name="TextBox 11"/>
          <p:cNvSpPr txBox="1"/>
          <p:nvPr/>
        </p:nvSpPr>
        <p:spPr>
          <a:xfrm>
            <a:off x="3981067" y="3227999"/>
            <a:ext cx="1565621" cy="507831"/>
          </a:xfrm>
          <a:prstGeom prst="rect">
            <a:avLst/>
          </a:prstGeom>
          <a:noFill/>
        </p:spPr>
        <p:txBody>
          <a:bodyPr wrap="none" rtlCol="0">
            <a:spAutoFit/>
          </a:bodyPr>
          <a:lstStyle/>
          <a:p>
            <a:pPr defTabSz="342900"/>
            <a:r>
              <a:rPr lang="en-US" sz="1500" dirty="0" err="1">
                <a:solidFill>
                  <a:prstClr val="black"/>
                </a:solidFill>
                <a:latin typeface="Trebuchet MS" panose="020B0603020202020204"/>
              </a:rPr>
              <a:t>Multisorteerbak</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(Den Haag, GFE)</a:t>
            </a:r>
          </a:p>
        </p:txBody>
      </p:sp>
      <p:sp>
        <p:nvSpPr>
          <p:cNvPr id="14" name="TextBox 13"/>
          <p:cNvSpPr txBox="1"/>
          <p:nvPr/>
        </p:nvSpPr>
        <p:spPr>
          <a:xfrm>
            <a:off x="6937366" y="3238126"/>
            <a:ext cx="1311578" cy="507831"/>
          </a:xfrm>
          <a:prstGeom prst="rect">
            <a:avLst/>
          </a:prstGeom>
          <a:noFill/>
        </p:spPr>
        <p:txBody>
          <a:bodyPr wrap="none" rtlCol="0">
            <a:spAutoFit/>
          </a:bodyPr>
          <a:lstStyle/>
          <a:p>
            <a:pPr algn="ctr" defTabSz="342900"/>
            <a:r>
              <a:rPr lang="en-US" sz="1500" dirty="0" err="1">
                <a:solidFill>
                  <a:prstClr val="black"/>
                </a:solidFill>
                <a:latin typeface="Trebuchet MS" panose="020B0603020202020204"/>
              </a:rPr>
              <a:t>Inbouwbak</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(Den Haag, GFE)</a:t>
            </a:r>
          </a:p>
        </p:txBody>
      </p:sp>
      <p:graphicFrame>
        <p:nvGraphicFramePr>
          <p:cNvPr id="16" name="Table 15"/>
          <p:cNvGraphicFramePr>
            <a:graphicFrameLocks noGrp="1"/>
          </p:cNvGraphicFramePr>
          <p:nvPr/>
        </p:nvGraphicFramePr>
        <p:xfrm>
          <a:off x="6678234" y="4074118"/>
          <a:ext cx="2047670" cy="700089"/>
        </p:xfrm>
        <a:graphic>
          <a:graphicData uri="http://schemas.openxmlformats.org/drawingml/2006/table">
            <a:tbl>
              <a:tblPr/>
              <a:tblGrid>
                <a:gridCol w="1000922">
                  <a:extLst>
                    <a:ext uri="{9D8B030D-6E8A-4147-A177-3AD203B41FA5}">
                      <a16:colId xmlns:a16="http://schemas.microsoft.com/office/drawing/2014/main" val="2487163122"/>
                    </a:ext>
                  </a:extLst>
                </a:gridCol>
                <a:gridCol w="487279">
                  <a:extLst>
                    <a:ext uri="{9D8B030D-6E8A-4147-A177-3AD203B41FA5}">
                      <a16:colId xmlns:a16="http://schemas.microsoft.com/office/drawing/2014/main" val="1928349424"/>
                    </a:ext>
                  </a:extLst>
                </a:gridCol>
                <a:gridCol w="559469">
                  <a:extLst>
                    <a:ext uri="{9D8B030D-6E8A-4147-A177-3AD203B41FA5}">
                      <a16:colId xmlns:a16="http://schemas.microsoft.com/office/drawing/2014/main" val="2627291625"/>
                    </a:ext>
                  </a:extLst>
                </a:gridCol>
              </a:tblGrid>
              <a:tr h="233363">
                <a:tc>
                  <a:txBody>
                    <a:bodyPr/>
                    <a:lstStyle/>
                    <a:p>
                      <a:pPr algn="r" fontAlgn="b"/>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Multisorteer</a:t>
                      </a:r>
                      <a:endParaRPr lang="en-US" sz="1200" b="0"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ITT</a:t>
                      </a:r>
                    </a:p>
                  </a:txBody>
                  <a:tcPr marL="4763" marR="4763" marT="4763" marB="0" anchor="b">
                    <a:lnL>
                      <a:noFill/>
                    </a:lnL>
                    <a:lnR>
                      <a:noFill/>
                    </a:lnR>
                    <a:lnT>
                      <a:noFill/>
                    </a:lnT>
                    <a:lnB>
                      <a:noFill/>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TOT</a:t>
                      </a:r>
                    </a:p>
                  </a:txBody>
                  <a:tcPr marL="4763" marR="4763" marT="4763" marB="0" anchor="b">
                    <a:lnL>
                      <a:noFill/>
                    </a:lnL>
                    <a:lnR>
                      <a:noFill/>
                    </a:lnR>
                    <a:lnT>
                      <a:noFill/>
                    </a:lnT>
                    <a:lnB>
                      <a:noFill/>
                    </a:lnB>
                    <a:solidFill>
                      <a:srgbClr val="FFFFFF"/>
                    </a:solidFill>
                  </a:tcPr>
                </a:tc>
                <a:extLst>
                  <a:ext uri="{0D108BD9-81ED-4DB2-BD59-A6C34878D82A}">
                    <a16:rowId xmlns:a16="http://schemas.microsoft.com/office/drawing/2014/main" val="3270771682"/>
                  </a:ext>
                </a:extLst>
              </a:tr>
              <a:tr h="233363">
                <a:tc>
                  <a:txBody>
                    <a:bodyPr/>
                    <a:lstStyle/>
                    <a:p>
                      <a:pPr algn="l" fontAlgn="b"/>
                      <a:r>
                        <a:rPr lang="en-US" sz="1500" b="0" i="0" u="none" strike="noStrike" dirty="0">
                          <a:solidFill>
                            <a:srgbClr val="000000"/>
                          </a:solidFill>
                          <a:effectLst/>
                          <a:latin typeface="Calibri" panose="020F0502020204030204" pitchFamily="34" charset="0"/>
                        </a:rPr>
                        <a:t>Almere</a:t>
                      </a:r>
                    </a:p>
                  </a:txBody>
                  <a:tcPr marL="4763" marR="4763" marT="4763" marB="0" anchor="b">
                    <a:lnL>
                      <a:noFill/>
                    </a:lnL>
                    <a:lnR>
                      <a:noFill/>
                    </a:lnR>
                    <a:lnT>
                      <a:noFill/>
                    </a:lnT>
                    <a:lnB>
                      <a:noFill/>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24%</a:t>
                      </a:r>
                    </a:p>
                  </a:txBody>
                  <a:tcPr marL="4763" marR="4763" marT="4763" marB="0" anchor="b">
                    <a:lnL>
                      <a:noFill/>
                    </a:lnL>
                    <a:lnR>
                      <a:noFill/>
                    </a:lnR>
                    <a:lnT>
                      <a:noFill/>
                    </a:lnT>
                    <a:lnB>
                      <a:noFill/>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35%</a:t>
                      </a:r>
                    </a:p>
                  </a:txBody>
                  <a:tcPr marL="4763" marR="4763" marT="4763" marB="0" anchor="b">
                    <a:lnL>
                      <a:noFill/>
                    </a:lnL>
                    <a:lnR>
                      <a:noFill/>
                    </a:lnR>
                    <a:lnT>
                      <a:noFill/>
                    </a:lnT>
                    <a:lnB>
                      <a:noFill/>
                    </a:lnB>
                    <a:solidFill>
                      <a:srgbClr val="FFFFFF"/>
                    </a:solidFill>
                  </a:tcPr>
                </a:tc>
                <a:extLst>
                  <a:ext uri="{0D108BD9-81ED-4DB2-BD59-A6C34878D82A}">
                    <a16:rowId xmlns:a16="http://schemas.microsoft.com/office/drawing/2014/main" val="1899394502"/>
                  </a:ext>
                </a:extLst>
              </a:tr>
              <a:tr h="233363">
                <a:tc>
                  <a:txBody>
                    <a:bodyPr/>
                    <a:lstStyle/>
                    <a:p>
                      <a:pPr algn="l" fontAlgn="b"/>
                      <a:r>
                        <a:rPr lang="en-US" sz="1500" b="0" i="0" u="none" strike="noStrike" dirty="0">
                          <a:solidFill>
                            <a:srgbClr val="000000"/>
                          </a:solidFill>
                          <a:effectLst/>
                          <a:latin typeface="Calibri" panose="020F0502020204030204" pitchFamily="34" charset="0"/>
                        </a:rPr>
                        <a:t>Den Haag</a:t>
                      </a:r>
                    </a:p>
                  </a:txBody>
                  <a:tcPr marL="4763" marR="4763" marT="4763" marB="0" anchor="b">
                    <a:lnL>
                      <a:noFill/>
                    </a:lnL>
                    <a:lnR>
                      <a:noFill/>
                    </a:lnR>
                    <a:lnT>
                      <a:noFill/>
                    </a:lnT>
                    <a:lnB>
                      <a:noFill/>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31%</a:t>
                      </a:r>
                    </a:p>
                  </a:txBody>
                  <a:tcPr marL="4763" marR="4763" marT="4763" marB="0" anchor="b">
                    <a:lnL>
                      <a:noFill/>
                    </a:lnL>
                    <a:lnR>
                      <a:noFill/>
                    </a:lnR>
                    <a:lnT>
                      <a:noFill/>
                    </a:lnT>
                    <a:lnB>
                      <a:noFill/>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33%</a:t>
                      </a:r>
                    </a:p>
                  </a:txBody>
                  <a:tcPr marL="4763" marR="4763" marT="4763" marB="0" anchor="b">
                    <a:lnL>
                      <a:noFill/>
                    </a:lnL>
                    <a:lnR>
                      <a:noFill/>
                    </a:lnR>
                    <a:lnT>
                      <a:noFill/>
                    </a:lnT>
                    <a:lnB>
                      <a:noFill/>
                    </a:lnB>
                    <a:solidFill>
                      <a:srgbClr val="FFFFFF"/>
                    </a:solidFill>
                  </a:tcPr>
                </a:tc>
                <a:extLst>
                  <a:ext uri="{0D108BD9-81ED-4DB2-BD59-A6C34878D82A}">
                    <a16:rowId xmlns:a16="http://schemas.microsoft.com/office/drawing/2014/main" val="1477727078"/>
                  </a:ext>
                </a:extLst>
              </a:tr>
            </a:tbl>
          </a:graphicData>
        </a:graphic>
      </p:graphicFrame>
      <p:sp>
        <p:nvSpPr>
          <p:cNvPr id="11" name="Rectangle 10"/>
          <p:cNvSpPr/>
          <p:nvPr/>
        </p:nvSpPr>
        <p:spPr>
          <a:xfrm>
            <a:off x="1059474" y="1613736"/>
            <a:ext cx="542879" cy="13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3" name="Rectangle 12"/>
          <p:cNvSpPr/>
          <p:nvPr/>
        </p:nvSpPr>
        <p:spPr>
          <a:xfrm>
            <a:off x="2350894" y="1605204"/>
            <a:ext cx="542879" cy="13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5" name="Rectangle 14"/>
          <p:cNvSpPr/>
          <p:nvPr/>
        </p:nvSpPr>
        <p:spPr>
          <a:xfrm>
            <a:off x="4060279" y="1605204"/>
            <a:ext cx="542879" cy="13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7" name="Rectangle 16"/>
          <p:cNvSpPr/>
          <p:nvPr/>
        </p:nvSpPr>
        <p:spPr>
          <a:xfrm>
            <a:off x="5310756" y="1606908"/>
            <a:ext cx="542879" cy="13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8" name="Rectangle 17"/>
          <p:cNvSpPr/>
          <p:nvPr/>
        </p:nvSpPr>
        <p:spPr>
          <a:xfrm>
            <a:off x="7011609" y="1608612"/>
            <a:ext cx="542879" cy="13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9" name="Rectangle 18"/>
          <p:cNvSpPr/>
          <p:nvPr/>
        </p:nvSpPr>
        <p:spPr>
          <a:xfrm>
            <a:off x="8282557" y="1600080"/>
            <a:ext cx="542879" cy="13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28075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animBg="1"/>
      <p:bldP spid="13" grpId="0" animBg="1"/>
      <p:bldP spid="15"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137F2-DE9E-D444-A323-28E68EFBB78A}"/>
              </a:ext>
            </a:extLst>
          </p:cNvPr>
          <p:cNvSpPr>
            <a:spLocks noGrp="1"/>
          </p:cNvSpPr>
          <p:nvPr>
            <p:ph type="title"/>
          </p:nvPr>
        </p:nvSpPr>
        <p:spPr/>
        <p:txBody>
          <a:bodyPr>
            <a:normAutofit/>
          </a:bodyPr>
          <a:lstStyle/>
          <a:p>
            <a:r>
              <a:rPr lang="en-US" dirty="0"/>
              <a:t>Effect </a:t>
            </a:r>
            <a:r>
              <a:rPr lang="en-US" dirty="0" err="1"/>
              <a:t>multisorteerbakken</a:t>
            </a:r>
            <a:r>
              <a:rPr lang="en-US" dirty="0"/>
              <a:t>…</a:t>
            </a:r>
          </a:p>
        </p:txBody>
      </p:sp>
      <p:sp>
        <p:nvSpPr>
          <p:cNvPr id="3" name="Content Placeholder 2">
            <a:extLst>
              <a:ext uri="{FF2B5EF4-FFF2-40B4-BE49-F238E27FC236}">
                <a16:creationId xmlns:a16="http://schemas.microsoft.com/office/drawing/2014/main" id="{E36765EA-7B7C-6849-923D-829824CAD451}"/>
              </a:ext>
            </a:extLst>
          </p:cNvPr>
          <p:cNvSpPr>
            <a:spLocks noGrp="1"/>
          </p:cNvSpPr>
          <p:nvPr>
            <p:ph idx="1"/>
          </p:nvPr>
        </p:nvSpPr>
        <p:spPr/>
        <p:txBody>
          <a:bodyPr>
            <a:normAutofit/>
          </a:bodyPr>
          <a:lstStyle/>
          <a:p>
            <a:r>
              <a:rPr lang="en-US" dirty="0" err="1"/>
              <a:t>Multisorteerbakken</a:t>
            </a:r>
            <a:r>
              <a:rPr lang="en-US" dirty="0"/>
              <a:t> </a:t>
            </a:r>
            <a:r>
              <a:rPr lang="en-US" dirty="0" err="1"/>
              <a:t>zetten</a:t>
            </a:r>
            <a:r>
              <a:rPr lang="en-US" dirty="0"/>
              <a:t> </a:t>
            </a:r>
            <a:r>
              <a:rPr lang="en-US" dirty="0" err="1"/>
              <a:t>aan</a:t>
            </a:r>
            <a:r>
              <a:rPr lang="en-US" dirty="0"/>
              <a:t> tot </a:t>
            </a:r>
            <a:r>
              <a:rPr lang="en-US" dirty="0" err="1"/>
              <a:t>scheiden</a:t>
            </a:r>
            <a:r>
              <a:rPr lang="en-US" dirty="0"/>
              <a:t>…</a:t>
            </a:r>
          </a:p>
          <a:p>
            <a:r>
              <a:rPr lang="en-US" dirty="0"/>
              <a:t>Maar </a:t>
            </a:r>
            <a:r>
              <a:rPr lang="en-US" dirty="0" err="1"/>
              <a:t>verhogen</a:t>
            </a:r>
            <a:r>
              <a:rPr lang="en-US" dirty="0"/>
              <a:t> </a:t>
            </a:r>
            <a:r>
              <a:rPr lang="en-US" dirty="0" err="1"/>
              <a:t>ook</a:t>
            </a:r>
            <a:r>
              <a:rPr lang="en-US" dirty="0"/>
              <a:t> de </a:t>
            </a:r>
            <a:r>
              <a:rPr lang="en-US" i="1" dirty="0" err="1"/>
              <a:t>motivatie</a:t>
            </a:r>
            <a:r>
              <a:rPr lang="en-US" dirty="0"/>
              <a:t> tot </a:t>
            </a:r>
            <a:r>
              <a:rPr lang="en-US" dirty="0" err="1"/>
              <a:t>scheiden</a:t>
            </a:r>
            <a:endParaRPr lang="en-US" dirty="0"/>
          </a:p>
          <a:p>
            <a:pPr lvl="1"/>
            <a:r>
              <a:rPr lang="en-US" dirty="0"/>
              <a:t>Almere:</a:t>
            </a:r>
          </a:p>
          <a:p>
            <a:pPr lvl="2"/>
            <a:r>
              <a:rPr lang="en-US" dirty="0" err="1"/>
              <a:t>Betere</a:t>
            </a:r>
            <a:r>
              <a:rPr lang="en-US" dirty="0"/>
              <a:t> </a:t>
            </a:r>
            <a:r>
              <a:rPr lang="en-US" dirty="0" err="1"/>
              <a:t>appreciatie</a:t>
            </a:r>
            <a:r>
              <a:rPr lang="en-US" dirty="0"/>
              <a:t> </a:t>
            </a:r>
            <a:r>
              <a:rPr lang="en-US" dirty="0" err="1"/>
              <a:t>belang</a:t>
            </a:r>
            <a:endParaRPr lang="en-US" dirty="0"/>
          </a:p>
          <a:p>
            <a:pPr lvl="1"/>
            <a:r>
              <a:rPr lang="en-US" dirty="0"/>
              <a:t>Den Haag: </a:t>
            </a:r>
          </a:p>
          <a:p>
            <a:pPr lvl="2"/>
            <a:r>
              <a:rPr lang="en-US" dirty="0"/>
              <a:t>Multi-</a:t>
            </a:r>
            <a:r>
              <a:rPr lang="en-US" dirty="0" err="1"/>
              <a:t>sorteerbak</a:t>
            </a:r>
            <a:r>
              <a:rPr lang="en-US" dirty="0"/>
              <a:t> </a:t>
            </a:r>
            <a:r>
              <a:rPr lang="en-US" dirty="0" err="1"/>
              <a:t>versterkt</a:t>
            </a:r>
            <a:r>
              <a:rPr lang="en-US" dirty="0"/>
              <a:t> </a:t>
            </a:r>
            <a:r>
              <a:rPr lang="en-US" dirty="0" err="1"/>
              <a:t>intenties</a:t>
            </a:r>
            <a:r>
              <a:rPr lang="en-US" dirty="0"/>
              <a:t> </a:t>
            </a:r>
            <a:r>
              <a:rPr lang="en-US" dirty="0" err="1"/>
              <a:t>scheiden</a:t>
            </a:r>
            <a:endParaRPr lang="en-US" dirty="0"/>
          </a:p>
          <a:p>
            <a:r>
              <a:rPr lang="en-US" dirty="0" err="1"/>
              <a:t>Verhoogt</a:t>
            </a:r>
            <a:r>
              <a:rPr lang="en-US" dirty="0"/>
              <a:t> </a:t>
            </a:r>
            <a:r>
              <a:rPr lang="en-US" dirty="0" err="1"/>
              <a:t>kans</a:t>
            </a:r>
            <a:r>
              <a:rPr lang="en-US" dirty="0"/>
              <a:t> op </a:t>
            </a:r>
            <a:r>
              <a:rPr lang="en-US" dirty="0" err="1"/>
              <a:t>duurzaam</a:t>
            </a:r>
            <a:r>
              <a:rPr lang="en-US" dirty="0"/>
              <a:t> </a:t>
            </a:r>
            <a:r>
              <a:rPr lang="en-US" dirty="0" err="1"/>
              <a:t>scheidingsgedrag</a:t>
            </a:r>
            <a:endParaRPr lang="en-US" dirty="0"/>
          </a:p>
          <a:p>
            <a:pPr lvl="1"/>
            <a:r>
              <a:rPr lang="en-US" dirty="0" err="1"/>
              <a:t>En</a:t>
            </a:r>
            <a:r>
              <a:rPr lang="en-US" dirty="0"/>
              <a:t> </a:t>
            </a:r>
            <a:r>
              <a:rPr lang="en-US" dirty="0" err="1"/>
              <a:t>dat</a:t>
            </a:r>
            <a:r>
              <a:rPr lang="en-US" dirty="0"/>
              <a:t> </a:t>
            </a:r>
            <a:r>
              <a:rPr lang="en-US" dirty="0" err="1"/>
              <a:t>zien</a:t>
            </a:r>
            <a:r>
              <a:rPr lang="en-US" dirty="0"/>
              <a:t> we </a:t>
            </a:r>
            <a:r>
              <a:rPr lang="en-US" dirty="0" err="1"/>
              <a:t>ook</a:t>
            </a:r>
            <a:r>
              <a:rPr lang="en-US" dirty="0"/>
              <a:t> in de data!</a:t>
            </a:r>
          </a:p>
        </p:txBody>
      </p:sp>
      <p:pic>
        <p:nvPicPr>
          <p:cNvPr id="4" name="Content Placeholder 3">
            <a:extLst>
              <a:ext uri="{FF2B5EF4-FFF2-40B4-BE49-F238E27FC236}">
                <a16:creationId xmlns:a16="http://schemas.microsoft.com/office/drawing/2014/main" id="{8FF9B368-7295-F44E-B83E-120F9ABC44C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37580" y="997256"/>
            <a:ext cx="3606421" cy="1940424"/>
          </a:xfrm>
          <a:prstGeom prst="rect">
            <a:avLst/>
          </a:prstGeom>
        </p:spPr>
      </p:pic>
    </p:spTree>
    <p:extLst>
      <p:ext uri="{BB962C8B-B14F-4D97-AF65-F5344CB8AC3E}">
        <p14:creationId xmlns:p14="http://schemas.microsoft.com/office/powerpoint/2010/main" val="375893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04C3-08C3-B94C-A169-27CF6930F6C6}"/>
              </a:ext>
            </a:extLst>
          </p:cNvPr>
          <p:cNvSpPr>
            <a:spLocks noGrp="1"/>
          </p:cNvSpPr>
          <p:nvPr>
            <p:ph type="title"/>
          </p:nvPr>
        </p:nvSpPr>
        <p:spPr/>
        <p:txBody>
          <a:bodyPr/>
          <a:lstStyle/>
          <a:p>
            <a:r>
              <a:rPr lang="en-US" dirty="0" err="1"/>
              <a:t>Afstand</a:t>
            </a:r>
            <a:r>
              <a:rPr lang="en-US" dirty="0"/>
              <a:t> tot </a:t>
            </a:r>
            <a:r>
              <a:rPr lang="en-US" dirty="0" err="1"/>
              <a:t>inzamelpunt</a:t>
            </a:r>
            <a:endParaRPr lang="en-US" dirty="0"/>
          </a:p>
        </p:txBody>
      </p:sp>
      <p:sp>
        <p:nvSpPr>
          <p:cNvPr id="3" name="Content Placeholder 2">
            <a:extLst>
              <a:ext uri="{FF2B5EF4-FFF2-40B4-BE49-F238E27FC236}">
                <a16:creationId xmlns:a16="http://schemas.microsoft.com/office/drawing/2014/main" id="{CFDAEC18-8A04-EE49-9D4D-9280D1663567}"/>
              </a:ext>
            </a:extLst>
          </p:cNvPr>
          <p:cNvSpPr>
            <a:spLocks noGrp="1"/>
          </p:cNvSpPr>
          <p:nvPr>
            <p:ph idx="1"/>
          </p:nvPr>
        </p:nvSpPr>
        <p:spPr>
          <a:xfrm>
            <a:off x="508000" y="1223320"/>
            <a:ext cx="7218101" cy="2891481"/>
          </a:xfrm>
        </p:spPr>
        <p:txBody>
          <a:bodyPr/>
          <a:lstStyle/>
          <a:p>
            <a:r>
              <a:rPr lang="en-US" dirty="0" err="1"/>
              <a:t>Kleinere</a:t>
            </a:r>
            <a:r>
              <a:rPr lang="en-US" dirty="0"/>
              <a:t> </a:t>
            </a:r>
            <a:r>
              <a:rPr lang="en-US" dirty="0" err="1"/>
              <a:t>afstand</a:t>
            </a:r>
            <a:r>
              <a:rPr lang="en-US" dirty="0"/>
              <a:t>, </a:t>
            </a:r>
            <a:r>
              <a:rPr lang="en-US" dirty="0" err="1"/>
              <a:t>scheiden</a:t>
            </a:r>
            <a:r>
              <a:rPr lang="en-US" dirty="0"/>
              <a:t> </a:t>
            </a:r>
            <a:r>
              <a:rPr lang="en-US" dirty="0" err="1"/>
              <a:t>gemakkelijker</a:t>
            </a:r>
            <a:r>
              <a:rPr lang="en-US" dirty="0"/>
              <a:t> </a:t>
            </a:r>
            <a:r>
              <a:rPr lang="en-US" dirty="0" err="1"/>
              <a:t>uitvoerbaar</a:t>
            </a:r>
            <a:endParaRPr lang="en-US" dirty="0"/>
          </a:p>
          <a:p>
            <a:pPr lvl="1"/>
            <a:r>
              <a:rPr lang="en-US" dirty="0" err="1"/>
              <a:t>Relatief</a:t>
            </a:r>
            <a:r>
              <a:rPr lang="en-US" dirty="0"/>
              <a:t> ten </a:t>
            </a:r>
            <a:r>
              <a:rPr lang="en-US" dirty="0" err="1"/>
              <a:t>opzichte</a:t>
            </a:r>
            <a:r>
              <a:rPr lang="en-US" dirty="0"/>
              <a:t> van </a:t>
            </a:r>
            <a:r>
              <a:rPr lang="en-US" dirty="0" err="1"/>
              <a:t>restafvalcontainer</a:t>
            </a:r>
            <a:endParaRPr lang="en-US" dirty="0"/>
          </a:p>
          <a:p>
            <a:r>
              <a:rPr lang="en-US" dirty="0"/>
              <a:t>Effect Amsterdam:</a:t>
            </a:r>
          </a:p>
          <a:p>
            <a:pPr lvl="1"/>
            <a:r>
              <a:rPr lang="en-US" dirty="0"/>
              <a:t>GFE-container 10m </a:t>
            </a:r>
            <a:r>
              <a:rPr lang="en-US" dirty="0" err="1"/>
              <a:t>verder</a:t>
            </a:r>
            <a:r>
              <a:rPr lang="en-US" dirty="0"/>
              <a:t> </a:t>
            </a:r>
            <a:r>
              <a:rPr lang="en-US" dirty="0" err="1"/>
              <a:t>lopen</a:t>
            </a:r>
            <a:r>
              <a:rPr lang="en-US" dirty="0"/>
              <a:t>, 1.5 </a:t>
            </a:r>
            <a:r>
              <a:rPr lang="en-US" dirty="0" err="1"/>
              <a:t>procentpunt</a:t>
            </a:r>
            <a:r>
              <a:rPr lang="en-US" dirty="0"/>
              <a:t> minder </a:t>
            </a:r>
            <a:r>
              <a:rPr lang="en-US" dirty="0" err="1"/>
              <a:t>scheiders</a:t>
            </a:r>
            <a:endParaRPr lang="en-US" dirty="0"/>
          </a:p>
          <a:p>
            <a:r>
              <a:rPr lang="en-US" dirty="0" err="1"/>
              <a:t>Vergelijkbaar</a:t>
            </a:r>
            <a:r>
              <a:rPr lang="en-US" dirty="0"/>
              <a:t> </a:t>
            </a:r>
            <a:r>
              <a:rPr lang="en-US" dirty="0" err="1"/>
              <a:t>resultaat</a:t>
            </a:r>
            <a:r>
              <a:rPr lang="en-US" dirty="0"/>
              <a:t> Schiedam</a:t>
            </a:r>
          </a:p>
        </p:txBody>
      </p:sp>
      <p:pic>
        <p:nvPicPr>
          <p:cNvPr id="4" name="Afbeelding 4">
            <a:extLst>
              <a:ext uri="{FF2B5EF4-FFF2-40B4-BE49-F238E27FC236}">
                <a16:creationId xmlns:a16="http://schemas.microsoft.com/office/drawing/2014/main" id="{F350F7EC-4E84-C441-A2FB-B98B433AA64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401273" y="2864734"/>
            <a:ext cx="4366550" cy="2278766"/>
          </a:xfrm>
          <a:prstGeom prst="rect">
            <a:avLst/>
          </a:prstGeom>
          <a:noFill/>
        </p:spPr>
      </p:pic>
    </p:spTree>
    <p:extLst>
      <p:ext uri="{BB962C8B-B14F-4D97-AF65-F5344CB8AC3E}">
        <p14:creationId xmlns:p14="http://schemas.microsoft.com/office/powerpoint/2010/main" val="28251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A261-5FA3-804E-ACF5-37EAADEEB4A6}"/>
              </a:ext>
            </a:extLst>
          </p:cNvPr>
          <p:cNvSpPr>
            <a:spLocks noGrp="1"/>
          </p:cNvSpPr>
          <p:nvPr>
            <p:ph type="title"/>
          </p:nvPr>
        </p:nvSpPr>
        <p:spPr/>
        <p:txBody>
          <a:bodyPr/>
          <a:lstStyle/>
          <a:p>
            <a:r>
              <a:rPr lang="en-US"/>
              <a:t>Conclusies gelegenheid/uitvoerbaarheid</a:t>
            </a:r>
            <a:endParaRPr lang="en-US" dirty="0"/>
          </a:p>
        </p:txBody>
      </p:sp>
      <p:sp>
        <p:nvSpPr>
          <p:cNvPr id="3" name="Content Placeholder 2">
            <a:extLst>
              <a:ext uri="{FF2B5EF4-FFF2-40B4-BE49-F238E27FC236}">
                <a16:creationId xmlns:a16="http://schemas.microsoft.com/office/drawing/2014/main" id="{D45F6C22-0A3A-C24A-8000-9633B57036E7}"/>
              </a:ext>
            </a:extLst>
          </p:cNvPr>
          <p:cNvSpPr>
            <a:spLocks noGrp="1"/>
          </p:cNvSpPr>
          <p:nvPr>
            <p:ph idx="1"/>
          </p:nvPr>
        </p:nvSpPr>
        <p:spPr/>
        <p:txBody>
          <a:bodyPr>
            <a:normAutofit fontScale="85000" lnSpcReduction="20000"/>
          </a:bodyPr>
          <a:lstStyle/>
          <a:p>
            <a:r>
              <a:rPr lang="en-US" dirty="0"/>
              <a:t>In de </a:t>
            </a:r>
            <a:r>
              <a:rPr lang="en-US" dirty="0" err="1"/>
              <a:t>woning</a:t>
            </a:r>
            <a:r>
              <a:rPr lang="en-US" dirty="0"/>
              <a:t>:</a:t>
            </a:r>
          </a:p>
          <a:p>
            <a:pPr lvl="1"/>
            <a:r>
              <a:rPr lang="en-US" dirty="0" err="1"/>
              <a:t>Grotere</a:t>
            </a:r>
            <a:r>
              <a:rPr lang="en-US" dirty="0"/>
              <a:t> </a:t>
            </a:r>
            <a:r>
              <a:rPr lang="en-US" dirty="0" err="1"/>
              <a:t>multisorteerbakken</a:t>
            </a:r>
            <a:r>
              <a:rPr lang="en-US" dirty="0"/>
              <a:t> </a:t>
            </a:r>
            <a:r>
              <a:rPr lang="en-US" dirty="0" err="1"/>
              <a:t>bevorderen</a:t>
            </a:r>
            <a:r>
              <a:rPr lang="en-US" dirty="0"/>
              <a:t> </a:t>
            </a:r>
            <a:r>
              <a:rPr lang="en-US" dirty="0" err="1"/>
              <a:t>scheidingsgedrag</a:t>
            </a:r>
            <a:r>
              <a:rPr lang="en-US" dirty="0"/>
              <a:t> </a:t>
            </a:r>
            <a:r>
              <a:rPr lang="en-US" dirty="0" err="1"/>
              <a:t>en</a:t>
            </a:r>
            <a:r>
              <a:rPr lang="en-US" dirty="0"/>
              <a:t> </a:t>
            </a:r>
            <a:r>
              <a:rPr lang="en-US" dirty="0" err="1"/>
              <a:t>scheidingsmotivatie</a:t>
            </a:r>
            <a:r>
              <a:rPr lang="en-US" dirty="0"/>
              <a:t> </a:t>
            </a:r>
            <a:r>
              <a:rPr lang="en-US" dirty="0" err="1"/>
              <a:t>effectief</a:t>
            </a:r>
            <a:r>
              <a:rPr lang="en-US" dirty="0"/>
              <a:t>, </a:t>
            </a:r>
            <a:r>
              <a:rPr lang="en-US" dirty="0" err="1"/>
              <a:t>ook</a:t>
            </a:r>
            <a:r>
              <a:rPr lang="en-US" dirty="0"/>
              <a:t> op </a:t>
            </a:r>
            <a:r>
              <a:rPr lang="en-US" dirty="0" err="1"/>
              <a:t>langere</a:t>
            </a:r>
            <a:r>
              <a:rPr lang="en-US" dirty="0"/>
              <a:t> </a:t>
            </a:r>
            <a:r>
              <a:rPr lang="en-US" dirty="0" err="1"/>
              <a:t>termijn</a:t>
            </a:r>
            <a:r>
              <a:rPr lang="en-US" dirty="0"/>
              <a:t>; </a:t>
            </a:r>
            <a:r>
              <a:rPr lang="en-US" dirty="0" err="1"/>
              <a:t>grote</a:t>
            </a:r>
            <a:r>
              <a:rPr lang="en-US" dirty="0"/>
              <a:t> </a:t>
            </a:r>
            <a:r>
              <a:rPr lang="en-US" dirty="0" err="1"/>
              <a:t>restafvalbak</a:t>
            </a:r>
            <a:r>
              <a:rPr lang="en-US" dirty="0"/>
              <a:t> </a:t>
            </a:r>
            <a:r>
              <a:rPr lang="en-US" dirty="0" err="1"/>
              <a:t>geen</a:t>
            </a:r>
            <a:r>
              <a:rPr lang="en-US" dirty="0"/>
              <a:t> effect</a:t>
            </a:r>
          </a:p>
          <a:p>
            <a:pPr lvl="1"/>
            <a:r>
              <a:rPr lang="en-US" dirty="0" err="1"/>
              <a:t>Baktevredenheidsfactoren</a:t>
            </a:r>
            <a:r>
              <a:rPr lang="en-US" dirty="0"/>
              <a:t> </a:t>
            </a:r>
            <a:r>
              <a:rPr lang="en-US" dirty="0" err="1"/>
              <a:t>maat</a:t>
            </a:r>
            <a:r>
              <a:rPr lang="en-US" dirty="0"/>
              <a:t>, </a:t>
            </a:r>
            <a:r>
              <a:rPr lang="en-US" dirty="0" err="1"/>
              <a:t>gebruiksgemak</a:t>
            </a:r>
            <a:r>
              <a:rPr lang="en-US" dirty="0"/>
              <a:t> </a:t>
            </a:r>
            <a:r>
              <a:rPr lang="en-US" dirty="0" err="1"/>
              <a:t>en</a:t>
            </a:r>
            <a:r>
              <a:rPr lang="en-US" dirty="0"/>
              <a:t> </a:t>
            </a:r>
            <a:r>
              <a:rPr lang="en-US" dirty="0" err="1"/>
              <a:t>inpassing</a:t>
            </a:r>
            <a:r>
              <a:rPr lang="en-US" dirty="0"/>
              <a:t>, </a:t>
            </a:r>
            <a:r>
              <a:rPr lang="en-US" dirty="0" err="1"/>
              <a:t>beinvloeden</a:t>
            </a:r>
            <a:r>
              <a:rPr lang="en-US" dirty="0"/>
              <a:t> </a:t>
            </a:r>
            <a:r>
              <a:rPr lang="en-US" dirty="0" err="1"/>
              <a:t>gebruik</a:t>
            </a:r>
            <a:r>
              <a:rPr lang="en-US" dirty="0"/>
              <a:t>: </a:t>
            </a:r>
            <a:r>
              <a:rPr lang="en-US" dirty="0" err="1"/>
              <a:t>ontwerp</a:t>
            </a:r>
            <a:r>
              <a:rPr lang="en-US" dirty="0"/>
              <a:t> </a:t>
            </a:r>
            <a:r>
              <a:rPr lang="en-US" dirty="0" err="1"/>
              <a:t>afstemmen</a:t>
            </a:r>
            <a:r>
              <a:rPr lang="en-US" dirty="0"/>
              <a:t> op </a:t>
            </a:r>
            <a:r>
              <a:rPr lang="en-US" dirty="0" err="1"/>
              <a:t>bewoners</a:t>
            </a:r>
            <a:r>
              <a:rPr lang="en-US" dirty="0"/>
              <a:t>/</a:t>
            </a:r>
            <a:r>
              <a:rPr lang="en-US" dirty="0" err="1"/>
              <a:t>woningen</a:t>
            </a:r>
            <a:r>
              <a:rPr lang="en-US" dirty="0"/>
              <a:t> </a:t>
            </a:r>
          </a:p>
          <a:p>
            <a:pPr lvl="1"/>
            <a:r>
              <a:rPr lang="en-US" dirty="0" err="1"/>
              <a:t>Bakacceptatie</a:t>
            </a:r>
            <a:r>
              <a:rPr lang="en-US" dirty="0"/>
              <a:t> </a:t>
            </a:r>
            <a:r>
              <a:rPr lang="en-US" dirty="0" err="1"/>
              <a:t>tamelijk</a:t>
            </a:r>
            <a:r>
              <a:rPr lang="en-US" dirty="0"/>
              <a:t> </a:t>
            </a:r>
            <a:r>
              <a:rPr lang="en-US" dirty="0" err="1"/>
              <a:t>laag</a:t>
            </a:r>
            <a:r>
              <a:rPr lang="en-US" dirty="0"/>
              <a:t> (50-70%): </a:t>
            </a:r>
            <a:r>
              <a:rPr lang="en-US" dirty="0" err="1"/>
              <a:t>aanbiedingsprocedure</a:t>
            </a:r>
            <a:r>
              <a:rPr lang="en-US" dirty="0"/>
              <a:t> </a:t>
            </a:r>
            <a:r>
              <a:rPr lang="en-US" dirty="0" err="1"/>
              <a:t>belangrijk</a:t>
            </a:r>
            <a:r>
              <a:rPr lang="en-US" dirty="0"/>
              <a:t> om </a:t>
            </a:r>
            <a:r>
              <a:rPr lang="en-US" dirty="0" err="1"/>
              <a:t>bakacceptatie</a:t>
            </a:r>
            <a:r>
              <a:rPr lang="en-US" dirty="0"/>
              <a:t> </a:t>
            </a:r>
            <a:r>
              <a:rPr lang="en-US" dirty="0" err="1"/>
              <a:t>te</a:t>
            </a:r>
            <a:r>
              <a:rPr lang="en-US" dirty="0"/>
              <a:t> </a:t>
            </a:r>
            <a:r>
              <a:rPr lang="en-US" dirty="0" err="1"/>
              <a:t>optimaliseren</a:t>
            </a:r>
            <a:endParaRPr lang="en-US" dirty="0"/>
          </a:p>
          <a:p>
            <a:endParaRPr lang="en-US" dirty="0"/>
          </a:p>
          <a:p>
            <a:r>
              <a:rPr lang="en-US" dirty="0" err="1"/>
              <a:t>Inzamelpunt</a:t>
            </a:r>
            <a:r>
              <a:rPr lang="en-US" dirty="0"/>
              <a:t>:</a:t>
            </a:r>
          </a:p>
          <a:p>
            <a:pPr lvl="1"/>
            <a:r>
              <a:rPr lang="en-US" dirty="0" err="1"/>
              <a:t>Kortere</a:t>
            </a:r>
            <a:r>
              <a:rPr lang="en-US" dirty="0"/>
              <a:t> </a:t>
            </a:r>
            <a:r>
              <a:rPr lang="en-US" dirty="0" err="1"/>
              <a:t>afstand</a:t>
            </a:r>
            <a:r>
              <a:rPr lang="en-US" dirty="0"/>
              <a:t> tot </a:t>
            </a:r>
            <a:r>
              <a:rPr lang="en-US" dirty="0" err="1"/>
              <a:t>scheidingscontainer</a:t>
            </a:r>
            <a:r>
              <a:rPr lang="en-US" dirty="0"/>
              <a:t> </a:t>
            </a:r>
            <a:r>
              <a:rPr lang="en-US" dirty="0" err="1"/>
              <a:t>bevordert</a:t>
            </a:r>
            <a:r>
              <a:rPr lang="en-US" dirty="0"/>
              <a:t> </a:t>
            </a:r>
            <a:r>
              <a:rPr lang="en-US" dirty="0" err="1"/>
              <a:t>afgifte</a:t>
            </a:r>
            <a:endParaRPr lang="en-US" dirty="0"/>
          </a:p>
          <a:p>
            <a:pPr lvl="1"/>
            <a:r>
              <a:rPr lang="en-US" dirty="0" err="1"/>
              <a:t>Relatieve</a:t>
            </a:r>
            <a:r>
              <a:rPr lang="en-US" dirty="0"/>
              <a:t> </a:t>
            </a:r>
            <a:r>
              <a:rPr lang="en-US" dirty="0" err="1"/>
              <a:t>afstand</a:t>
            </a:r>
            <a:r>
              <a:rPr lang="en-US" dirty="0"/>
              <a:t> ten </a:t>
            </a:r>
            <a:r>
              <a:rPr lang="en-US" dirty="0" err="1"/>
              <a:t>opzichte</a:t>
            </a:r>
            <a:r>
              <a:rPr lang="en-US" dirty="0"/>
              <a:t> </a:t>
            </a:r>
            <a:r>
              <a:rPr lang="en-US" dirty="0" err="1"/>
              <a:t>restcontainer</a:t>
            </a:r>
            <a:r>
              <a:rPr lang="en-US" dirty="0"/>
              <a:t> </a:t>
            </a:r>
            <a:r>
              <a:rPr lang="en-US" dirty="0" err="1"/>
              <a:t>speelt</a:t>
            </a:r>
            <a:r>
              <a:rPr lang="en-US" dirty="0"/>
              <a:t> </a:t>
            </a:r>
            <a:r>
              <a:rPr lang="en-US" dirty="0" err="1"/>
              <a:t>een</a:t>
            </a:r>
            <a:r>
              <a:rPr lang="en-US" dirty="0"/>
              <a:t> </a:t>
            </a:r>
            <a:r>
              <a:rPr lang="en-US" dirty="0" err="1"/>
              <a:t>rol</a:t>
            </a:r>
            <a:endParaRPr lang="en-US" dirty="0"/>
          </a:p>
          <a:p>
            <a:endParaRPr lang="en-US" dirty="0"/>
          </a:p>
        </p:txBody>
      </p:sp>
    </p:spTree>
    <p:extLst>
      <p:ext uri="{BB962C8B-B14F-4D97-AF65-F5344CB8AC3E}">
        <p14:creationId xmlns:p14="http://schemas.microsoft.com/office/powerpoint/2010/main" val="16368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6F75293-DE6E-F844-BB23-5480F509800E}"/>
              </a:ext>
            </a:extLst>
          </p:cNvPr>
          <p:cNvSpPr/>
          <p:nvPr/>
        </p:nvSpPr>
        <p:spPr>
          <a:xfrm>
            <a:off x="184278" y="969535"/>
            <a:ext cx="1247271" cy="5201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Weerstand</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reduceren</a:t>
            </a:r>
            <a:endParaRPr lang="en-US" sz="1200" dirty="0">
              <a:solidFill>
                <a:prstClr val="white"/>
              </a:solidFill>
              <a:latin typeface="Trebuchet MS" panose="020B0603020202020204"/>
            </a:endParaRPr>
          </a:p>
        </p:txBody>
      </p:sp>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952734"/>
            <a:ext cx="7886700" cy="3058824"/>
          </a:xfrm>
          <a:prstGeom prst="rect">
            <a:avLst/>
          </a:prstGeom>
          <a:noFill/>
          <a:ln>
            <a:noFill/>
          </a:ln>
        </p:spPr>
      </p:pic>
      <p:sp>
        <p:nvSpPr>
          <p:cNvPr id="13" name="Rectangle 12">
            <a:extLst>
              <a:ext uri="{FF2B5EF4-FFF2-40B4-BE49-F238E27FC236}">
                <a16:creationId xmlns:a16="http://schemas.microsoft.com/office/drawing/2014/main" id="{2F1EB9F0-1EEE-0B4F-93BF-B5D19BBB865C}"/>
              </a:ext>
            </a:extLst>
          </p:cNvPr>
          <p:cNvSpPr/>
          <p:nvPr/>
        </p:nvSpPr>
        <p:spPr>
          <a:xfrm>
            <a:off x="508000" y="2325547"/>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25" name="Group 24">
            <a:extLst>
              <a:ext uri="{FF2B5EF4-FFF2-40B4-BE49-F238E27FC236}">
                <a16:creationId xmlns:a16="http://schemas.microsoft.com/office/drawing/2014/main" id="{94FF90DA-19B3-574A-B803-02167E5669CD}"/>
              </a:ext>
            </a:extLst>
          </p:cNvPr>
          <p:cNvGrpSpPr/>
          <p:nvPr/>
        </p:nvGrpSpPr>
        <p:grpSpPr>
          <a:xfrm>
            <a:off x="1102427" y="1096855"/>
            <a:ext cx="1446062" cy="1122860"/>
            <a:chOff x="1398612" y="641873"/>
            <a:chExt cx="1928082" cy="1646861"/>
          </a:xfrm>
        </p:grpSpPr>
        <p:sp>
          <p:nvSpPr>
            <p:cNvPr id="11" name="Oval 10">
              <a:extLst>
                <a:ext uri="{FF2B5EF4-FFF2-40B4-BE49-F238E27FC236}">
                  <a16:creationId xmlns:a16="http://schemas.microsoft.com/office/drawing/2014/main" id="{3B8A2B00-E88D-384B-9BA6-4B9B65041A4B}"/>
                </a:ext>
              </a:extLst>
            </p:cNvPr>
            <p:cNvSpPr/>
            <p:nvPr/>
          </p:nvSpPr>
          <p:spPr>
            <a:xfrm>
              <a:off x="1398612" y="641873"/>
              <a:ext cx="1928082" cy="938153"/>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Attitude </a:t>
              </a:r>
              <a:r>
                <a:rPr lang="en-US" sz="1200" dirty="0" err="1">
                  <a:solidFill>
                    <a:prstClr val="white"/>
                  </a:solidFill>
                  <a:latin typeface="Trebuchet MS" panose="020B0603020202020204"/>
                </a:rPr>
                <a:t>beinvloeding</a:t>
              </a:r>
              <a:endParaRPr lang="en-US" sz="1200" dirty="0">
                <a:solidFill>
                  <a:prstClr val="white"/>
                </a:solidFill>
                <a:latin typeface="Trebuchet MS" panose="020B0603020202020204"/>
              </a:endParaRPr>
            </a:p>
          </p:txBody>
        </p:sp>
        <p:sp>
          <p:nvSpPr>
            <p:cNvPr id="20" name="Pentagon 19">
              <a:extLst>
                <a:ext uri="{FF2B5EF4-FFF2-40B4-BE49-F238E27FC236}">
                  <a16:creationId xmlns:a16="http://schemas.microsoft.com/office/drawing/2014/main" id="{7A115E5A-9223-894C-9B30-424445E66FAA}"/>
                </a:ext>
              </a:extLst>
            </p:cNvPr>
            <p:cNvSpPr/>
            <p:nvPr/>
          </p:nvSpPr>
          <p:spPr>
            <a:xfrm rot="2883468">
              <a:off x="2583990" y="1815549"/>
              <a:ext cx="845242" cy="10112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4" name="Group 23">
            <a:extLst>
              <a:ext uri="{FF2B5EF4-FFF2-40B4-BE49-F238E27FC236}">
                <a16:creationId xmlns:a16="http://schemas.microsoft.com/office/drawing/2014/main" id="{35CE6F17-603C-0548-9AA0-74532414A809}"/>
              </a:ext>
            </a:extLst>
          </p:cNvPr>
          <p:cNvGrpSpPr/>
          <p:nvPr/>
        </p:nvGrpSpPr>
        <p:grpSpPr>
          <a:xfrm>
            <a:off x="2326349" y="1092349"/>
            <a:ext cx="1188077" cy="814185"/>
            <a:chOff x="2982259" y="670219"/>
            <a:chExt cx="1584103" cy="1194138"/>
          </a:xfrm>
        </p:grpSpPr>
        <p:sp>
          <p:nvSpPr>
            <p:cNvPr id="10" name="Oval 9">
              <a:extLst>
                <a:ext uri="{FF2B5EF4-FFF2-40B4-BE49-F238E27FC236}">
                  <a16:creationId xmlns:a16="http://schemas.microsoft.com/office/drawing/2014/main" id="{29DB9CD5-354E-DE47-9FAE-E6000ADBCCDC}"/>
                </a:ext>
              </a:extLst>
            </p:cNvPr>
            <p:cNvSpPr/>
            <p:nvPr/>
          </p:nvSpPr>
          <p:spPr>
            <a:xfrm>
              <a:off x="2982259" y="670219"/>
              <a:ext cx="1584103" cy="91944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Pers. </a:t>
              </a:r>
              <a:r>
                <a:rPr lang="en-US" sz="1200" dirty="0" err="1">
                  <a:solidFill>
                    <a:prstClr val="white"/>
                  </a:solidFill>
                  <a:latin typeface="Trebuchet MS" panose="020B0603020202020204"/>
                </a:rPr>
                <a:t>doel</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stellen</a:t>
              </a:r>
              <a:endParaRPr lang="en-US" sz="1200" dirty="0">
                <a:solidFill>
                  <a:prstClr val="white"/>
                </a:solidFill>
                <a:latin typeface="Trebuchet MS" panose="020B0603020202020204"/>
              </a:endParaRPr>
            </a:p>
          </p:txBody>
        </p:sp>
        <p:sp>
          <p:nvSpPr>
            <p:cNvPr id="21" name="Pentagon 20">
              <a:extLst>
                <a:ext uri="{FF2B5EF4-FFF2-40B4-BE49-F238E27FC236}">
                  <a16:creationId xmlns:a16="http://schemas.microsoft.com/office/drawing/2014/main" id="{C7126498-B689-684B-BB92-467F32293D2A}"/>
                </a:ext>
              </a:extLst>
            </p:cNvPr>
            <p:cNvSpPr/>
            <p:nvPr/>
          </p:nvSpPr>
          <p:spPr>
            <a:xfrm rot="5400000">
              <a:off x="3584067" y="1667432"/>
              <a:ext cx="309094" cy="84755"/>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a:xfrm>
            <a:off x="184278" y="136603"/>
            <a:ext cx="7921263" cy="645641"/>
          </a:xfrm>
        </p:spPr>
        <p:txBody>
          <a:bodyPr>
            <a:normAutofit/>
          </a:bodyPr>
          <a:lstStyle/>
          <a:p>
            <a:r>
              <a:rPr lang="en-US" dirty="0" err="1"/>
              <a:t>Interventies</a:t>
            </a:r>
            <a:r>
              <a:rPr lang="en-US" dirty="0"/>
              <a:t> </a:t>
            </a:r>
            <a:r>
              <a:rPr lang="en-US" dirty="0" err="1"/>
              <a:t>gericht</a:t>
            </a:r>
            <a:r>
              <a:rPr lang="en-US" dirty="0"/>
              <a:t> op </a:t>
            </a:r>
            <a:r>
              <a:rPr lang="en-US" dirty="0" err="1"/>
              <a:t>persoonlijke</a:t>
            </a:r>
            <a:r>
              <a:rPr lang="en-US" dirty="0"/>
              <a:t> </a:t>
            </a:r>
            <a:r>
              <a:rPr lang="en-US" dirty="0" err="1"/>
              <a:t>motivatie</a:t>
            </a:r>
            <a:r>
              <a:rPr lang="en-US" dirty="0"/>
              <a:t> </a:t>
            </a:r>
          </a:p>
        </p:txBody>
      </p:sp>
      <p:sp>
        <p:nvSpPr>
          <p:cNvPr id="16" name="TextBox 15">
            <a:extLst>
              <a:ext uri="{FF2B5EF4-FFF2-40B4-BE49-F238E27FC236}">
                <a16:creationId xmlns:a16="http://schemas.microsoft.com/office/drawing/2014/main" id="{98C930E1-9121-574A-AF3A-606EC78864A2}"/>
              </a:ext>
            </a:extLst>
          </p:cNvPr>
          <p:cNvSpPr txBox="1"/>
          <p:nvPr/>
        </p:nvSpPr>
        <p:spPr>
          <a:xfrm>
            <a:off x="2489714" y="2795487"/>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Tree>
    <p:extLst>
      <p:ext uri="{BB962C8B-B14F-4D97-AF65-F5344CB8AC3E}">
        <p14:creationId xmlns:p14="http://schemas.microsoft.com/office/powerpoint/2010/main" val="4199226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Wij staan vandaag voor u klaar</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6</a:t>
            </a:fld>
            <a:endParaRPr lang="nl-NL" altLang="nl-NL"/>
          </a:p>
        </p:txBody>
      </p:sp>
      <p:pic>
        <p:nvPicPr>
          <p:cNvPr id="3" name="Afbeelding 2">
            <a:extLst>
              <a:ext uri="{FF2B5EF4-FFF2-40B4-BE49-F238E27FC236}">
                <a16:creationId xmlns:a16="http://schemas.microsoft.com/office/drawing/2014/main" id="{ACFBADC1-0456-48B6-AC21-4A52D5D0B464}"/>
              </a:ext>
            </a:extLst>
          </p:cNvPr>
          <p:cNvPicPr>
            <a:picLocks noChangeAspect="1"/>
          </p:cNvPicPr>
          <p:nvPr/>
        </p:nvPicPr>
        <p:blipFill>
          <a:blip r:embed="rId3"/>
          <a:stretch>
            <a:fillRect/>
          </a:stretch>
        </p:blipFill>
        <p:spPr>
          <a:xfrm>
            <a:off x="2484586" y="1524982"/>
            <a:ext cx="4174827" cy="3618518"/>
          </a:xfrm>
          <a:prstGeom prst="rect">
            <a:avLst/>
          </a:prstGeom>
        </p:spPr>
      </p:pic>
    </p:spTree>
    <p:extLst>
      <p:ext uri="{BB962C8B-B14F-4D97-AF65-F5344CB8AC3E}">
        <p14:creationId xmlns:p14="http://schemas.microsoft.com/office/powerpoint/2010/main" val="2972754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BA4AE-291E-4142-93E6-C60E2D2AFE64}"/>
              </a:ext>
            </a:extLst>
          </p:cNvPr>
          <p:cNvSpPr>
            <a:spLocks noGrp="1"/>
          </p:cNvSpPr>
          <p:nvPr>
            <p:ph type="title"/>
          </p:nvPr>
        </p:nvSpPr>
        <p:spPr>
          <a:xfrm>
            <a:off x="473909" y="292743"/>
            <a:ext cx="6447501" cy="645641"/>
          </a:xfrm>
        </p:spPr>
        <p:txBody>
          <a:bodyPr>
            <a:normAutofit/>
          </a:bodyPr>
          <a:lstStyle/>
          <a:p>
            <a:r>
              <a:rPr lang="en-US" dirty="0" err="1"/>
              <a:t>Persoonlijk</a:t>
            </a:r>
            <a:r>
              <a:rPr lang="en-US" dirty="0"/>
              <a:t> </a:t>
            </a:r>
            <a:r>
              <a:rPr lang="en-US" dirty="0" err="1"/>
              <a:t>doel</a:t>
            </a:r>
            <a:r>
              <a:rPr lang="en-US" dirty="0"/>
              <a:t> </a:t>
            </a:r>
            <a:r>
              <a:rPr lang="en-US" dirty="0" err="1"/>
              <a:t>stellen</a:t>
            </a:r>
            <a:r>
              <a:rPr lang="en-US" dirty="0"/>
              <a:t> (Rotterdam)</a:t>
            </a:r>
          </a:p>
        </p:txBody>
      </p:sp>
      <p:sp>
        <p:nvSpPr>
          <p:cNvPr id="3" name="Content Placeholder 2">
            <a:extLst>
              <a:ext uri="{FF2B5EF4-FFF2-40B4-BE49-F238E27FC236}">
                <a16:creationId xmlns:a16="http://schemas.microsoft.com/office/drawing/2014/main" id="{29C246DF-9F99-3142-8576-71F5C95C0C13}"/>
              </a:ext>
            </a:extLst>
          </p:cNvPr>
          <p:cNvSpPr>
            <a:spLocks noGrp="1"/>
          </p:cNvSpPr>
          <p:nvPr>
            <p:ph idx="1"/>
          </p:nvPr>
        </p:nvSpPr>
        <p:spPr>
          <a:xfrm>
            <a:off x="331840" y="1135625"/>
            <a:ext cx="6589571" cy="2772698"/>
          </a:xfrm>
        </p:spPr>
        <p:txBody>
          <a:bodyPr>
            <a:noAutofit/>
          </a:bodyPr>
          <a:lstStyle/>
          <a:p>
            <a:r>
              <a:rPr lang="nl-NL" dirty="0"/>
              <a:t>Bewoner spreekt een concreet scheidingsdoel af</a:t>
            </a:r>
          </a:p>
          <a:p>
            <a:pPr lvl="1"/>
            <a:r>
              <a:rPr lang="nl-NL" sz="1800" dirty="0"/>
              <a:t>Bedoeld om persoonlijke motivatie te verhogen</a:t>
            </a:r>
          </a:p>
          <a:p>
            <a:pPr lvl="1"/>
            <a:r>
              <a:rPr lang="nl-NL" sz="1800" dirty="0"/>
              <a:t>Van houding naar intentie</a:t>
            </a:r>
            <a:endParaRPr lang="en-US" sz="1800" dirty="0"/>
          </a:p>
          <a:p>
            <a:r>
              <a:rPr lang="en-US" dirty="0" err="1"/>
              <a:t>Doelen</a:t>
            </a:r>
            <a:r>
              <a:rPr lang="en-US" dirty="0"/>
              <a:t> </a:t>
            </a:r>
            <a:r>
              <a:rPr lang="en-US" dirty="0" err="1"/>
              <a:t>stellen</a:t>
            </a:r>
            <a:r>
              <a:rPr lang="en-US" dirty="0"/>
              <a:t> </a:t>
            </a:r>
            <a:r>
              <a:rPr lang="en-US" dirty="0" err="1"/>
              <a:t>interventie</a:t>
            </a:r>
            <a:r>
              <a:rPr lang="en-US" dirty="0"/>
              <a:t> </a:t>
            </a:r>
            <a:r>
              <a:rPr lang="en-US" dirty="0" err="1"/>
              <a:t>slechts</a:t>
            </a:r>
            <a:r>
              <a:rPr lang="en-US" dirty="0"/>
              <a:t> ten dele </a:t>
            </a:r>
            <a:r>
              <a:rPr lang="en-US" dirty="0" err="1"/>
              <a:t>succesvol</a:t>
            </a:r>
            <a:r>
              <a:rPr lang="en-US" dirty="0"/>
              <a:t> (Rotterdam)</a:t>
            </a:r>
          </a:p>
          <a:p>
            <a:pPr lvl="1"/>
            <a:r>
              <a:rPr lang="en-US" dirty="0"/>
              <a:t>59% </a:t>
            </a:r>
            <a:r>
              <a:rPr lang="en-US" dirty="0" err="1"/>
              <a:t>interventiegroep</a:t>
            </a:r>
            <a:r>
              <a:rPr lang="en-US" dirty="0"/>
              <a:t> had </a:t>
            </a:r>
            <a:r>
              <a:rPr lang="en-US" dirty="0" err="1"/>
              <a:t>een</a:t>
            </a:r>
            <a:r>
              <a:rPr lang="en-US" dirty="0"/>
              <a:t> </a:t>
            </a:r>
            <a:r>
              <a:rPr lang="en-US" dirty="0" err="1"/>
              <a:t>magneet</a:t>
            </a:r>
            <a:r>
              <a:rPr lang="en-US" dirty="0"/>
              <a:t> met </a:t>
            </a:r>
            <a:r>
              <a:rPr lang="en-US" dirty="0" err="1"/>
              <a:t>doel</a:t>
            </a:r>
            <a:endParaRPr lang="en-US" dirty="0"/>
          </a:p>
          <a:p>
            <a:pPr lvl="1"/>
            <a:r>
              <a:rPr lang="en-US" sz="1725" dirty="0" err="1"/>
              <a:t>Slechts</a:t>
            </a:r>
            <a:r>
              <a:rPr lang="en-US" sz="1725" dirty="0"/>
              <a:t> 29% </a:t>
            </a:r>
            <a:r>
              <a:rPr lang="en-US" sz="1725" dirty="0" err="1"/>
              <a:t>heeft</a:t>
            </a:r>
            <a:r>
              <a:rPr lang="en-US" sz="1725" dirty="0"/>
              <a:t> </a:t>
            </a:r>
            <a:r>
              <a:rPr lang="en-US" sz="1725" dirty="0" err="1"/>
              <a:t>nieuw</a:t>
            </a:r>
            <a:r>
              <a:rPr lang="en-US" sz="1725" dirty="0"/>
              <a:t> </a:t>
            </a:r>
            <a:r>
              <a:rPr lang="en-US" sz="1725" dirty="0" err="1"/>
              <a:t>doel</a:t>
            </a:r>
            <a:r>
              <a:rPr lang="en-US" sz="1725" dirty="0"/>
              <a:t> </a:t>
            </a:r>
            <a:r>
              <a:rPr lang="en-US" sz="1725" dirty="0" err="1"/>
              <a:t>gesteld</a:t>
            </a:r>
            <a:endParaRPr lang="en-US" sz="1725" dirty="0"/>
          </a:p>
          <a:p>
            <a:pPr lvl="1"/>
            <a:r>
              <a:rPr lang="en-US" dirty="0" err="1"/>
              <a:t>Gestelde</a:t>
            </a:r>
            <a:r>
              <a:rPr lang="en-US" dirty="0"/>
              <a:t> </a:t>
            </a:r>
            <a:r>
              <a:rPr lang="en-US" dirty="0" err="1"/>
              <a:t>doel</a:t>
            </a:r>
            <a:r>
              <a:rPr lang="en-US" dirty="0"/>
              <a:t> </a:t>
            </a:r>
            <a:r>
              <a:rPr lang="en-US" dirty="0" err="1"/>
              <a:t>weinig</a:t>
            </a:r>
            <a:r>
              <a:rPr lang="en-US" dirty="0"/>
              <a:t> </a:t>
            </a:r>
            <a:r>
              <a:rPr lang="en-US" dirty="0" err="1"/>
              <a:t>ambitieus</a:t>
            </a:r>
            <a:endParaRPr lang="en-US" dirty="0"/>
          </a:p>
          <a:p>
            <a:pPr lvl="2"/>
            <a:r>
              <a:rPr lang="en-US" sz="1575" dirty="0"/>
              <a:t>1,75 </a:t>
            </a:r>
            <a:r>
              <a:rPr lang="en-US" sz="1575" dirty="0" err="1"/>
              <a:t>zak</a:t>
            </a:r>
            <a:r>
              <a:rPr lang="en-US" sz="1575" dirty="0"/>
              <a:t> </a:t>
            </a:r>
            <a:r>
              <a:rPr lang="en-US" sz="1575" dirty="0" err="1"/>
              <a:t>interventie</a:t>
            </a:r>
            <a:r>
              <a:rPr lang="en-US" sz="1575" dirty="0"/>
              <a:t> vs 1,92 </a:t>
            </a:r>
            <a:r>
              <a:rPr lang="en-US" sz="1575" dirty="0" err="1"/>
              <a:t>zak</a:t>
            </a:r>
            <a:r>
              <a:rPr lang="en-US" sz="1575" dirty="0"/>
              <a:t> </a:t>
            </a:r>
            <a:r>
              <a:rPr lang="en-US" sz="1575" dirty="0" err="1"/>
              <a:t>controle</a:t>
            </a:r>
            <a:r>
              <a:rPr lang="en-US" sz="1575" dirty="0"/>
              <a:t> </a:t>
            </a:r>
            <a:r>
              <a:rPr lang="en-US" sz="1575" dirty="0" err="1"/>
              <a:t>groep</a:t>
            </a:r>
            <a:endParaRPr lang="en-US" sz="1575" dirty="0"/>
          </a:p>
          <a:p>
            <a:endParaRPr lang="en-US" dirty="0"/>
          </a:p>
        </p:txBody>
      </p:sp>
      <p:pic>
        <p:nvPicPr>
          <p:cNvPr id="4" name="Afbeelding 4">
            <a:extLst>
              <a:ext uri="{FF2B5EF4-FFF2-40B4-BE49-F238E27FC236}">
                <a16:creationId xmlns:a16="http://schemas.microsoft.com/office/drawing/2014/main" id="{DD5C400D-FBDE-9541-8D9F-5CFF715C5191}"/>
              </a:ext>
            </a:extLst>
          </p:cNvPr>
          <p:cNvPicPr>
            <a:picLocks noChangeAspect="1"/>
          </p:cNvPicPr>
          <p:nvPr/>
        </p:nvPicPr>
        <p:blipFill>
          <a:blip r:embed="rId3"/>
          <a:stretch>
            <a:fillRect/>
          </a:stretch>
        </p:blipFill>
        <p:spPr>
          <a:xfrm>
            <a:off x="5971114" y="292743"/>
            <a:ext cx="3172886" cy="2118613"/>
          </a:xfrm>
          <a:prstGeom prst="rect">
            <a:avLst/>
          </a:prstGeom>
        </p:spPr>
      </p:pic>
    </p:spTree>
    <p:extLst>
      <p:ext uri="{BB962C8B-B14F-4D97-AF65-F5344CB8AC3E}">
        <p14:creationId xmlns:p14="http://schemas.microsoft.com/office/powerpoint/2010/main" val="363467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89EA-80DE-F54C-8C4D-DE283A8966EC}"/>
              </a:ext>
            </a:extLst>
          </p:cNvPr>
          <p:cNvSpPr>
            <a:spLocks noGrp="1"/>
          </p:cNvSpPr>
          <p:nvPr>
            <p:ph type="title"/>
          </p:nvPr>
        </p:nvSpPr>
        <p:spPr/>
        <p:txBody>
          <a:bodyPr/>
          <a:lstStyle/>
          <a:p>
            <a:r>
              <a:rPr lang="en-US" dirty="0" err="1"/>
              <a:t>Attitudebeinvloeding</a:t>
            </a:r>
            <a:r>
              <a:rPr lang="en-US" dirty="0"/>
              <a:t> (Amsterdam)</a:t>
            </a:r>
          </a:p>
        </p:txBody>
      </p:sp>
      <p:sp>
        <p:nvSpPr>
          <p:cNvPr id="3" name="Content Placeholder 2">
            <a:extLst>
              <a:ext uri="{FF2B5EF4-FFF2-40B4-BE49-F238E27FC236}">
                <a16:creationId xmlns:a16="http://schemas.microsoft.com/office/drawing/2014/main" id="{D2EDEBFF-3F03-6848-89C5-A206E3F8F739}"/>
              </a:ext>
            </a:extLst>
          </p:cNvPr>
          <p:cNvSpPr>
            <a:spLocks noGrp="1"/>
          </p:cNvSpPr>
          <p:nvPr>
            <p:ph idx="1"/>
          </p:nvPr>
        </p:nvSpPr>
        <p:spPr/>
        <p:txBody>
          <a:bodyPr/>
          <a:lstStyle/>
          <a:p>
            <a:r>
              <a:rPr lang="en-US" dirty="0"/>
              <a:t>Twee </a:t>
            </a:r>
            <a:r>
              <a:rPr lang="en-US" dirty="0" err="1"/>
              <a:t>brieven</a:t>
            </a:r>
            <a:r>
              <a:rPr lang="en-US" dirty="0"/>
              <a:t> (Amsterdam); </a:t>
            </a:r>
            <a:r>
              <a:rPr lang="en-US" dirty="0" err="1"/>
              <a:t>nadruk</a:t>
            </a:r>
            <a:r>
              <a:rPr lang="en-US" dirty="0"/>
              <a:t> nut </a:t>
            </a:r>
            <a:r>
              <a:rPr lang="en-US" dirty="0" err="1"/>
              <a:t>afvalscheiding</a:t>
            </a:r>
            <a:endParaRPr lang="en-US" dirty="0"/>
          </a:p>
          <a:p>
            <a:pPr lvl="1"/>
            <a:r>
              <a:rPr lang="en-US" dirty="0" err="1"/>
              <a:t>Uitleg</a:t>
            </a:r>
            <a:r>
              <a:rPr lang="en-US" dirty="0"/>
              <a:t> over </a:t>
            </a:r>
            <a:r>
              <a:rPr lang="en-US" dirty="0" err="1"/>
              <a:t>proces</a:t>
            </a:r>
            <a:r>
              <a:rPr lang="en-US" dirty="0"/>
              <a:t> GFE</a:t>
            </a:r>
          </a:p>
          <a:p>
            <a:pPr lvl="1"/>
            <a:r>
              <a:rPr lang="en-US" dirty="0" err="1"/>
              <a:t>Nuttige</a:t>
            </a:r>
            <a:r>
              <a:rPr lang="en-US" dirty="0"/>
              <a:t> </a:t>
            </a:r>
            <a:r>
              <a:rPr lang="en-US" dirty="0" err="1"/>
              <a:t>producten</a:t>
            </a:r>
            <a:r>
              <a:rPr lang="en-US" dirty="0"/>
              <a:t> (biogas, compost)</a:t>
            </a:r>
          </a:p>
          <a:p>
            <a:pPr lvl="2"/>
            <a:r>
              <a:rPr lang="en-US" dirty="0"/>
              <a:t>Sample  </a:t>
            </a:r>
            <a:r>
              <a:rPr lang="en-US" dirty="0" err="1"/>
              <a:t>zeepje</a:t>
            </a:r>
            <a:r>
              <a:rPr lang="en-US" dirty="0"/>
              <a:t> </a:t>
            </a:r>
            <a:r>
              <a:rPr lang="en-US" dirty="0" err="1"/>
              <a:t>citrusschillen</a:t>
            </a:r>
            <a:endParaRPr lang="en-US" dirty="0"/>
          </a:p>
          <a:p>
            <a:r>
              <a:rPr lang="en-US" dirty="0" err="1"/>
              <a:t>Eerste</a:t>
            </a:r>
            <a:r>
              <a:rPr lang="en-US" dirty="0"/>
              <a:t> brief net </a:t>
            </a:r>
            <a:r>
              <a:rPr lang="en-US" dirty="0" err="1"/>
              <a:t>voor</a:t>
            </a:r>
            <a:r>
              <a:rPr lang="en-US" dirty="0"/>
              <a:t> de </a:t>
            </a:r>
            <a:r>
              <a:rPr lang="en-US" dirty="0" err="1"/>
              <a:t>zomervakantie</a:t>
            </a:r>
            <a:r>
              <a:rPr lang="en-US" dirty="0"/>
              <a:t>…</a:t>
            </a:r>
          </a:p>
        </p:txBody>
      </p:sp>
      <p:pic>
        <p:nvPicPr>
          <p:cNvPr id="4" name="image3.png">
            <a:extLst>
              <a:ext uri="{FF2B5EF4-FFF2-40B4-BE49-F238E27FC236}">
                <a16:creationId xmlns:a16="http://schemas.microsoft.com/office/drawing/2014/main" id="{F15D930C-ECE7-E045-A0B5-EA3D26CAFF30}"/>
              </a:ext>
            </a:extLst>
          </p:cNvPr>
          <p:cNvPicPr/>
          <p:nvPr/>
        </p:nvPicPr>
        <p:blipFill>
          <a:blip r:embed="rId3"/>
          <a:srcRect/>
          <a:stretch>
            <a:fillRect/>
          </a:stretch>
        </p:blipFill>
        <p:spPr>
          <a:xfrm>
            <a:off x="6496564" y="1283110"/>
            <a:ext cx="2595817" cy="3119924"/>
          </a:xfrm>
          <a:prstGeom prst="rect">
            <a:avLst/>
          </a:prstGeom>
          <a:ln/>
        </p:spPr>
      </p:pic>
    </p:spTree>
    <p:extLst>
      <p:ext uri="{BB962C8B-B14F-4D97-AF65-F5344CB8AC3E}">
        <p14:creationId xmlns:p14="http://schemas.microsoft.com/office/powerpoint/2010/main" val="2074720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34F4-2DC5-C943-B30B-1E116B626170}"/>
              </a:ext>
            </a:extLst>
          </p:cNvPr>
          <p:cNvSpPr>
            <a:spLocks noGrp="1"/>
          </p:cNvSpPr>
          <p:nvPr>
            <p:ph type="title"/>
          </p:nvPr>
        </p:nvSpPr>
        <p:spPr/>
        <p:txBody>
          <a:bodyPr/>
          <a:lstStyle/>
          <a:p>
            <a:r>
              <a:rPr lang="en-US" dirty="0" err="1"/>
              <a:t>Weerstand</a:t>
            </a:r>
            <a:r>
              <a:rPr lang="en-US" dirty="0"/>
              <a:t> </a:t>
            </a:r>
            <a:r>
              <a:rPr lang="en-US" dirty="0" err="1"/>
              <a:t>verminderen</a:t>
            </a:r>
            <a:r>
              <a:rPr lang="en-US" dirty="0"/>
              <a:t> (Utrecht)</a:t>
            </a:r>
          </a:p>
        </p:txBody>
      </p:sp>
      <p:sp>
        <p:nvSpPr>
          <p:cNvPr id="3" name="Content Placeholder 2">
            <a:extLst>
              <a:ext uri="{FF2B5EF4-FFF2-40B4-BE49-F238E27FC236}">
                <a16:creationId xmlns:a16="http://schemas.microsoft.com/office/drawing/2014/main" id="{B69ECEE2-4A88-A94B-AC89-804DBF8EE33B}"/>
              </a:ext>
            </a:extLst>
          </p:cNvPr>
          <p:cNvSpPr>
            <a:spLocks noGrp="1"/>
          </p:cNvSpPr>
          <p:nvPr>
            <p:ph idx="1"/>
          </p:nvPr>
        </p:nvSpPr>
        <p:spPr>
          <a:xfrm>
            <a:off x="508001" y="1229264"/>
            <a:ext cx="4698180" cy="3589871"/>
          </a:xfrm>
        </p:spPr>
        <p:txBody>
          <a:bodyPr/>
          <a:lstStyle/>
          <a:p>
            <a:r>
              <a:rPr lang="en-US" dirty="0"/>
              <a:t>Begrip </a:t>
            </a:r>
            <a:r>
              <a:rPr lang="en-US" dirty="0" err="1"/>
              <a:t>voor</a:t>
            </a:r>
            <a:r>
              <a:rPr lang="en-US" dirty="0"/>
              <a:t> </a:t>
            </a:r>
            <a:r>
              <a:rPr lang="en-US" dirty="0" err="1"/>
              <a:t>weerstand</a:t>
            </a:r>
            <a:r>
              <a:rPr lang="en-US" dirty="0"/>
              <a:t> op </a:t>
            </a:r>
            <a:r>
              <a:rPr lang="en-US" dirty="0" err="1"/>
              <a:t>grond</a:t>
            </a:r>
            <a:r>
              <a:rPr lang="en-US" dirty="0"/>
              <a:t> van</a:t>
            </a:r>
          </a:p>
          <a:p>
            <a:pPr lvl="1"/>
            <a:r>
              <a:rPr lang="en-US" dirty="0" err="1"/>
              <a:t>Financiele</a:t>
            </a:r>
            <a:r>
              <a:rPr lang="en-US" dirty="0"/>
              <a:t> </a:t>
            </a:r>
            <a:r>
              <a:rPr lang="en-US" dirty="0" err="1"/>
              <a:t>baten</a:t>
            </a:r>
            <a:r>
              <a:rPr lang="en-US" dirty="0"/>
              <a:t> of </a:t>
            </a:r>
            <a:r>
              <a:rPr lang="en-US" dirty="0" err="1"/>
              <a:t>Milieubelang</a:t>
            </a:r>
            <a:endParaRPr lang="en-US" dirty="0"/>
          </a:p>
          <a:p>
            <a:r>
              <a:rPr lang="en-US" dirty="0" err="1"/>
              <a:t>Uitvoering</a:t>
            </a:r>
            <a:endParaRPr lang="en-US" dirty="0"/>
          </a:p>
          <a:p>
            <a:pPr lvl="1"/>
            <a:r>
              <a:rPr lang="en-US" dirty="0" err="1"/>
              <a:t>Boodschappen</a:t>
            </a:r>
            <a:r>
              <a:rPr lang="en-US" dirty="0"/>
              <a:t> op </a:t>
            </a:r>
            <a:r>
              <a:rPr lang="en-US" dirty="0" err="1"/>
              <a:t>zakjes</a:t>
            </a:r>
            <a:r>
              <a:rPr lang="en-US" dirty="0"/>
              <a:t> </a:t>
            </a:r>
            <a:r>
              <a:rPr lang="en-US" dirty="0" err="1"/>
              <a:t>gedrukt</a:t>
            </a:r>
            <a:endParaRPr lang="en-US" dirty="0"/>
          </a:p>
          <a:p>
            <a:pPr lvl="1"/>
            <a:r>
              <a:rPr lang="en-US" dirty="0" err="1"/>
              <a:t>Geen</a:t>
            </a:r>
            <a:r>
              <a:rPr lang="en-US" dirty="0"/>
              <a:t> </a:t>
            </a:r>
            <a:r>
              <a:rPr lang="en-US" dirty="0" err="1"/>
              <a:t>bereik</a:t>
            </a:r>
            <a:r>
              <a:rPr lang="en-US" dirty="0"/>
              <a:t> van </a:t>
            </a:r>
            <a:r>
              <a:rPr lang="en-US" dirty="0" err="1"/>
              <a:t>niet-gebruikers</a:t>
            </a:r>
            <a:endParaRPr lang="en-US" dirty="0"/>
          </a:p>
        </p:txBody>
      </p:sp>
      <p:pic>
        <p:nvPicPr>
          <p:cNvPr id="3073" name="Picture 1" descr="page64image4531552">
            <a:extLst>
              <a:ext uri="{FF2B5EF4-FFF2-40B4-BE49-F238E27FC236}">
                <a16:creationId xmlns:a16="http://schemas.microsoft.com/office/drawing/2014/main" id="{90833FF6-7599-BE42-9EA0-AB75EDFC7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6495" y="857218"/>
            <a:ext cx="1578014" cy="12238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64image4531344">
            <a:extLst>
              <a:ext uri="{FF2B5EF4-FFF2-40B4-BE49-F238E27FC236}">
                <a16:creationId xmlns:a16="http://schemas.microsoft.com/office/drawing/2014/main" id="{62893A10-F848-8B42-B3F5-B42399818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871" y="2132684"/>
            <a:ext cx="2683808" cy="208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223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82" y="247108"/>
            <a:ext cx="7441045" cy="645641"/>
          </a:xfrm>
        </p:spPr>
        <p:txBody>
          <a:bodyPr>
            <a:normAutofit fontScale="90000"/>
          </a:bodyPr>
          <a:lstStyle/>
          <a:p>
            <a:r>
              <a:rPr lang="en-US" dirty="0" err="1"/>
              <a:t>Gedragseffecten</a:t>
            </a:r>
            <a:r>
              <a:rPr lang="en-US" dirty="0"/>
              <a:t> </a:t>
            </a:r>
            <a:r>
              <a:rPr lang="en-US" dirty="0" err="1"/>
              <a:t>Persoonlijke</a:t>
            </a:r>
            <a:r>
              <a:rPr lang="en-US" dirty="0"/>
              <a:t> </a:t>
            </a:r>
            <a:r>
              <a:rPr lang="en-US" dirty="0" err="1"/>
              <a:t>motivatie</a:t>
            </a:r>
            <a:r>
              <a:rPr lang="en-US" dirty="0"/>
              <a:t> </a:t>
            </a:r>
            <a:r>
              <a:rPr lang="en-US" dirty="0" err="1"/>
              <a:t>interventies</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5" name="TextBox 4"/>
          <p:cNvSpPr txBox="1"/>
          <p:nvPr/>
        </p:nvSpPr>
        <p:spPr>
          <a:xfrm>
            <a:off x="854897" y="3432355"/>
            <a:ext cx="2093843" cy="877163"/>
          </a:xfrm>
          <a:prstGeom prst="rect">
            <a:avLst/>
          </a:prstGeom>
          <a:noFill/>
        </p:spPr>
        <p:txBody>
          <a:bodyPr wrap="none" rtlCol="0">
            <a:spAutoFit/>
          </a:bodyPr>
          <a:lstStyle/>
          <a:p>
            <a:pPr algn="ctr" defTabSz="342900"/>
            <a:r>
              <a:rPr lang="en-US" sz="1500" dirty="0" err="1">
                <a:solidFill>
                  <a:prstClr val="black"/>
                </a:solidFill>
                <a:latin typeface="Trebuchet MS" panose="020B0603020202020204"/>
              </a:rPr>
              <a:t>Persoonlijk</a:t>
            </a:r>
            <a:r>
              <a:rPr lang="en-US" sz="1500" dirty="0">
                <a:solidFill>
                  <a:prstClr val="black"/>
                </a:solidFill>
                <a:latin typeface="Trebuchet MS" panose="020B0603020202020204"/>
              </a:rPr>
              <a:t> </a:t>
            </a:r>
            <a:r>
              <a:rPr lang="en-US" sz="1500" dirty="0" err="1">
                <a:solidFill>
                  <a:prstClr val="black"/>
                </a:solidFill>
                <a:latin typeface="Trebuchet MS" panose="020B0603020202020204"/>
              </a:rPr>
              <a:t>doel</a:t>
            </a:r>
            <a:endParaRPr lang="en-US" sz="15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(Rotterdam, GFE)</a:t>
            </a:r>
          </a:p>
          <a:p>
            <a:pPr algn="ctr" defTabSz="342900"/>
            <a:endParaRPr lang="en-US" sz="1200" dirty="0">
              <a:solidFill>
                <a:prstClr val="black"/>
              </a:solidFill>
              <a:latin typeface="Trebuchet MS" panose="020B0603020202020204"/>
            </a:endParaRPr>
          </a:p>
          <a:p>
            <a:pPr algn="ctr" defTabSz="342900"/>
            <a:r>
              <a:rPr lang="en-US" sz="1200" dirty="0" err="1">
                <a:solidFill>
                  <a:prstClr val="black"/>
                </a:solidFill>
                <a:latin typeface="Trebuchet MS" panose="020B0603020202020204"/>
              </a:rPr>
              <a:t>Geen</a:t>
            </a:r>
            <a:r>
              <a:rPr lang="en-US" sz="1200" dirty="0">
                <a:solidFill>
                  <a:prstClr val="black"/>
                </a:solidFill>
                <a:latin typeface="Trebuchet MS" panose="020B0603020202020204"/>
              </a:rPr>
              <a:t> effect van </a:t>
            </a:r>
            <a:r>
              <a:rPr lang="en-US" sz="1200" dirty="0" err="1">
                <a:solidFill>
                  <a:prstClr val="black"/>
                </a:solidFill>
                <a:latin typeface="Trebuchet MS" panose="020B0603020202020204"/>
              </a:rPr>
              <a:t>interventie</a:t>
            </a:r>
            <a:endParaRPr lang="en-US" sz="1200" dirty="0">
              <a:solidFill>
                <a:prstClr val="black"/>
              </a:solidFill>
              <a:latin typeface="Trebuchet MS" panose="020B0603020202020204"/>
            </a:endParaRPr>
          </a:p>
        </p:txBody>
      </p:sp>
      <p:sp>
        <p:nvSpPr>
          <p:cNvPr id="15" name="TextBox 14"/>
          <p:cNvSpPr txBox="1"/>
          <p:nvPr/>
        </p:nvSpPr>
        <p:spPr>
          <a:xfrm>
            <a:off x="3867567" y="3389159"/>
            <a:ext cx="3461204" cy="1107996"/>
          </a:xfrm>
          <a:prstGeom prst="rect">
            <a:avLst/>
          </a:prstGeom>
          <a:noFill/>
        </p:spPr>
        <p:txBody>
          <a:bodyPr wrap="none" rtlCol="0">
            <a:spAutoFit/>
          </a:bodyPr>
          <a:lstStyle/>
          <a:p>
            <a:pPr algn="ctr" defTabSz="342900"/>
            <a:r>
              <a:rPr lang="en-US" sz="1500" dirty="0" err="1">
                <a:solidFill>
                  <a:prstClr val="black"/>
                </a:solidFill>
                <a:latin typeface="Trebuchet MS" panose="020B0603020202020204"/>
              </a:rPr>
              <a:t>Attitudebeinvloeding</a:t>
            </a:r>
            <a:endParaRPr lang="en-US" sz="1500" dirty="0">
              <a:solidFill>
                <a:prstClr val="black"/>
              </a:solidFill>
              <a:latin typeface="Trebuchet MS" panose="020B0603020202020204"/>
            </a:endParaRPr>
          </a:p>
          <a:p>
            <a:pPr algn="ctr" defTabSz="342900"/>
            <a:r>
              <a:rPr lang="en-US" sz="1500" dirty="0">
                <a:solidFill>
                  <a:prstClr val="black"/>
                </a:solidFill>
                <a:latin typeface="Trebuchet MS" panose="020B0603020202020204"/>
              </a:rPr>
              <a:t> </a:t>
            </a:r>
            <a:r>
              <a:rPr lang="en-US" sz="1200" dirty="0">
                <a:solidFill>
                  <a:prstClr val="black"/>
                </a:solidFill>
                <a:latin typeface="Trebuchet MS" panose="020B0603020202020204"/>
              </a:rPr>
              <a:t>(Amsterdam, GFE)</a:t>
            </a:r>
          </a:p>
          <a:p>
            <a:pPr algn="ctr" defTabSz="342900"/>
            <a:endParaRPr lang="en-US" sz="1200" dirty="0">
              <a:solidFill>
                <a:prstClr val="black"/>
              </a:solidFill>
              <a:latin typeface="Trebuchet MS" panose="020B0603020202020204"/>
            </a:endParaRPr>
          </a:p>
          <a:p>
            <a:pPr algn="ctr" defTabSz="342900"/>
            <a:r>
              <a:rPr lang="en-US" sz="1200" dirty="0" err="1">
                <a:solidFill>
                  <a:prstClr val="black"/>
                </a:solidFill>
                <a:latin typeface="Trebuchet MS" panose="020B0603020202020204"/>
              </a:rPr>
              <a:t>Interventiegroep</a:t>
            </a:r>
            <a:r>
              <a:rPr lang="en-US" sz="1200" dirty="0">
                <a:solidFill>
                  <a:prstClr val="black"/>
                </a:solidFill>
                <a:latin typeface="Trebuchet MS" panose="020B0603020202020204"/>
              </a:rPr>
              <a:t> </a:t>
            </a:r>
            <a:r>
              <a:rPr lang="en-US" sz="1200" dirty="0" err="1">
                <a:solidFill>
                  <a:prstClr val="black"/>
                </a:solidFill>
                <a:latin typeface="Trebuchet MS" panose="020B0603020202020204"/>
              </a:rPr>
              <a:t>scheidt</a:t>
            </a:r>
            <a:r>
              <a:rPr lang="en-US" sz="1200" dirty="0">
                <a:solidFill>
                  <a:prstClr val="black"/>
                </a:solidFill>
                <a:latin typeface="Trebuchet MS" panose="020B0603020202020204"/>
              </a:rPr>
              <a:t> significant </a:t>
            </a:r>
            <a:r>
              <a:rPr lang="en-US" sz="1200" dirty="0" err="1">
                <a:solidFill>
                  <a:prstClr val="black"/>
                </a:solidFill>
                <a:latin typeface="Trebuchet MS" panose="020B0603020202020204"/>
              </a:rPr>
              <a:t>beter</a:t>
            </a:r>
            <a:r>
              <a:rPr lang="en-US" sz="1200" dirty="0">
                <a:solidFill>
                  <a:prstClr val="black"/>
                </a:solidFill>
                <a:latin typeface="Trebuchet MS" panose="020B0603020202020204"/>
              </a:rPr>
              <a:t> (23%)</a:t>
            </a:r>
          </a:p>
          <a:p>
            <a:pPr algn="ctr" defTabSz="342900"/>
            <a:r>
              <a:rPr lang="en-US" sz="1200" dirty="0" err="1">
                <a:solidFill>
                  <a:prstClr val="black"/>
                </a:solidFill>
                <a:latin typeface="Trebuchet MS" panose="020B0603020202020204"/>
              </a:rPr>
              <a:t>ook</a:t>
            </a:r>
            <a:r>
              <a:rPr lang="en-US" sz="1200" dirty="0">
                <a:solidFill>
                  <a:prstClr val="black"/>
                </a:solidFill>
                <a:latin typeface="Trebuchet MS" panose="020B0603020202020204"/>
              </a:rPr>
              <a:t> </a:t>
            </a:r>
            <a:r>
              <a:rPr lang="en-US" sz="1200" dirty="0" err="1">
                <a:solidFill>
                  <a:prstClr val="black"/>
                </a:solidFill>
                <a:latin typeface="Trebuchet MS" panose="020B0603020202020204"/>
              </a:rPr>
              <a:t>na</a:t>
            </a:r>
            <a:r>
              <a:rPr lang="en-US" sz="1200" dirty="0">
                <a:solidFill>
                  <a:prstClr val="black"/>
                </a:solidFill>
                <a:latin typeface="Trebuchet MS" panose="020B0603020202020204"/>
              </a:rPr>
              <a:t> </a:t>
            </a:r>
            <a:r>
              <a:rPr lang="en-US" sz="1200" dirty="0" err="1">
                <a:solidFill>
                  <a:prstClr val="black"/>
                </a:solidFill>
                <a:latin typeface="Trebuchet MS" panose="020B0603020202020204"/>
              </a:rPr>
              <a:t>drie</a:t>
            </a:r>
            <a:r>
              <a:rPr lang="en-US" sz="1200" dirty="0">
                <a:solidFill>
                  <a:prstClr val="black"/>
                </a:solidFill>
                <a:latin typeface="Trebuchet MS" panose="020B0603020202020204"/>
              </a:rPr>
              <a:t> </a:t>
            </a:r>
            <a:r>
              <a:rPr lang="en-US" sz="1200" dirty="0" err="1">
                <a:solidFill>
                  <a:prstClr val="black"/>
                </a:solidFill>
                <a:latin typeface="Trebuchet MS" panose="020B0603020202020204"/>
              </a:rPr>
              <a:t>maanden</a:t>
            </a:r>
            <a:r>
              <a:rPr lang="en-US" sz="1200" dirty="0">
                <a:solidFill>
                  <a:prstClr val="black"/>
                </a:solidFill>
                <a:latin typeface="Trebuchet MS" panose="020B0603020202020204"/>
              </a:rPr>
              <a:t>  tov </a:t>
            </a:r>
            <a:r>
              <a:rPr lang="en-US" sz="1200" dirty="0" err="1">
                <a:solidFill>
                  <a:prstClr val="black"/>
                </a:solidFill>
                <a:latin typeface="Trebuchet MS" panose="020B0603020202020204"/>
              </a:rPr>
              <a:t>controlegroep</a:t>
            </a:r>
            <a:endParaRPr lang="en-US" sz="1200" dirty="0">
              <a:solidFill>
                <a:prstClr val="black"/>
              </a:solidFill>
              <a:latin typeface="Trebuchet MS" panose="020B0603020202020204"/>
            </a:endParaRPr>
          </a:p>
        </p:txBody>
      </p:sp>
      <p:pic>
        <p:nvPicPr>
          <p:cNvPr id="12" name="Picture 11"/>
          <p:cNvPicPr>
            <a:picLocks noChangeAspect="1"/>
          </p:cNvPicPr>
          <p:nvPr/>
        </p:nvPicPr>
        <p:blipFill>
          <a:blip r:embed="rId3"/>
          <a:stretch>
            <a:fillRect/>
          </a:stretch>
        </p:blipFill>
        <p:spPr>
          <a:xfrm>
            <a:off x="611047" y="1371600"/>
            <a:ext cx="2929098" cy="1753936"/>
          </a:xfrm>
          <a:prstGeom prst="rect">
            <a:avLst/>
          </a:prstGeom>
        </p:spPr>
      </p:pic>
      <p:pic>
        <p:nvPicPr>
          <p:cNvPr id="4" name="Picture 3"/>
          <p:cNvPicPr>
            <a:picLocks noChangeAspect="1"/>
          </p:cNvPicPr>
          <p:nvPr/>
        </p:nvPicPr>
        <p:blipFill>
          <a:blip r:embed="rId4"/>
          <a:stretch>
            <a:fillRect/>
          </a:stretch>
        </p:blipFill>
        <p:spPr>
          <a:xfrm>
            <a:off x="4150225" y="1371600"/>
            <a:ext cx="2920354" cy="1738350"/>
          </a:xfrm>
          <a:prstGeom prst="rect">
            <a:avLst/>
          </a:prstGeom>
        </p:spPr>
      </p:pic>
    </p:spTree>
    <p:extLst>
      <p:ext uri="{BB962C8B-B14F-4D97-AF65-F5344CB8AC3E}">
        <p14:creationId xmlns:p14="http://schemas.microsoft.com/office/powerpoint/2010/main" val="1929845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3FD9-7CDE-1F4D-96BE-C532FD86C6F0}"/>
              </a:ext>
            </a:extLst>
          </p:cNvPr>
          <p:cNvSpPr>
            <a:spLocks noGrp="1"/>
          </p:cNvSpPr>
          <p:nvPr>
            <p:ph type="title"/>
          </p:nvPr>
        </p:nvSpPr>
        <p:spPr>
          <a:xfrm>
            <a:off x="1510322" y="74734"/>
            <a:ext cx="6447501" cy="645641"/>
          </a:xfrm>
        </p:spPr>
        <p:txBody>
          <a:bodyPr>
            <a:normAutofit fontScale="90000"/>
          </a:bodyPr>
          <a:lstStyle/>
          <a:p>
            <a:r>
              <a:rPr lang="en-US" sz="2400" dirty="0" err="1"/>
              <a:t>Gedragseffect</a:t>
            </a:r>
            <a:r>
              <a:rPr lang="en-US" sz="2400" dirty="0"/>
              <a:t> </a:t>
            </a:r>
            <a:r>
              <a:rPr lang="en-US" sz="2400" dirty="0" err="1"/>
              <a:t>Weerstand</a:t>
            </a:r>
            <a:r>
              <a:rPr lang="en-US" sz="2400" dirty="0"/>
              <a:t> </a:t>
            </a:r>
            <a:r>
              <a:rPr lang="en-US" sz="2400" dirty="0" err="1"/>
              <a:t>verminderen</a:t>
            </a:r>
            <a:r>
              <a:rPr lang="en-US" sz="2400" dirty="0"/>
              <a:t> (Utrecht)</a:t>
            </a:r>
          </a:p>
        </p:txBody>
      </p:sp>
      <p:sp>
        <p:nvSpPr>
          <p:cNvPr id="6" name="Content Placeholder 5">
            <a:extLst>
              <a:ext uri="{FF2B5EF4-FFF2-40B4-BE49-F238E27FC236}">
                <a16:creationId xmlns:a16="http://schemas.microsoft.com/office/drawing/2014/main" id="{76B3AF5A-C3F5-604F-AEC9-51ECAA2BD817}"/>
              </a:ext>
            </a:extLst>
          </p:cNvPr>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FEC4EEE3-08C0-8F47-90A0-DF114B72983B}"/>
              </a:ext>
            </a:extLst>
          </p:cNvPr>
          <p:cNvPicPr>
            <a:picLocks noChangeAspect="1"/>
          </p:cNvPicPr>
          <p:nvPr/>
        </p:nvPicPr>
        <p:blipFill>
          <a:blip r:embed="rId3"/>
          <a:stretch>
            <a:fillRect/>
          </a:stretch>
        </p:blipFill>
        <p:spPr>
          <a:xfrm>
            <a:off x="644409" y="1213869"/>
            <a:ext cx="2618080" cy="1552909"/>
          </a:xfrm>
          <a:prstGeom prst="rect">
            <a:avLst/>
          </a:prstGeom>
        </p:spPr>
      </p:pic>
      <p:pic>
        <p:nvPicPr>
          <p:cNvPr id="5" name="Picture 4">
            <a:extLst>
              <a:ext uri="{FF2B5EF4-FFF2-40B4-BE49-F238E27FC236}">
                <a16:creationId xmlns:a16="http://schemas.microsoft.com/office/drawing/2014/main" id="{E9877801-D30A-5F42-84DE-74703549938E}"/>
              </a:ext>
            </a:extLst>
          </p:cNvPr>
          <p:cNvPicPr>
            <a:picLocks noChangeAspect="1"/>
          </p:cNvPicPr>
          <p:nvPr/>
        </p:nvPicPr>
        <p:blipFill>
          <a:blip r:embed="rId4"/>
          <a:stretch>
            <a:fillRect/>
          </a:stretch>
        </p:blipFill>
        <p:spPr>
          <a:xfrm>
            <a:off x="3621757" y="1213869"/>
            <a:ext cx="2593381" cy="1545818"/>
          </a:xfrm>
          <a:prstGeom prst="rect">
            <a:avLst/>
          </a:prstGeom>
        </p:spPr>
      </p:pic>
      <p:sp>
        <p:nvSpPr>
          <p:cNvPr id="10" name="TextBox 9">
            <a:extLst>
              <a:ext uri="{FF2B5EF4-FFF2-40B4-BE49-F238E27FC236}">
                <a16:creationId xmlns:a16="http://schemas.microsoft.com/office/drawing/2014/main" id="{C8325BD8-DF80-334D-9213-07157B1941FF}"/>
              </a:ext>
            </a:extLst>
          </p:cNvPr>
          <p:cNvSpPr txBox="1"/>
          <p:nvPr/>
        </p:nvSpPr>
        <p:spPr>
          <a:xfrm>
            <a:off x="792295" y="629961"/>
            <a:ext cx="1756379" cy="553998"/>
          </a:xfrm>
          <a:prstGeom prst="rect">
            <a:avLst/>
          </a:prstGeom>
          <a:noFill/>
        </p:spPr>
        <p:txBody>
          <a:bodyPr wrap="none" rtlCol="0">
            <a:spAutoFit/>
          </a:bodyPr>
          <a:lstStyle/>
          <a:p>
            <a:pPr algn="ctr" defTabSz="342900"/>
            <a:r>
              <a:rPr lang="en-US" sz="1500" dirty="0" err="1">
                <a:solidFill>
                  <a:prstClr val="black"/>
                </a:solidFill>
                <a:latin typeface="Trebuchet MS" panose="020B0603020202020204"/>
              </a:rPr>
              <a:t>Weerstand</a:t>
            </a:r>
            <a:r>
              <a:rPr lang="en-US" sz="1500" dirty="0">
                <a:solidFill>
                  <a:prstClr val="black"/>
                </a:solidFill>
                <a:latin typeface="Trebuchet MS" panose="020B0603020202020204"/>
              </a:rPr>
              <a:t>, milieu</a:t>
            </a:r>
          </a:p>
          <a:p>
            <a:pPr algn="ctr" defTabSz="342900"/>
            <a:r>
              <a:rPr lang="en-US" sz="1500" dirty="0">
                <a:solidFill>
                  <a:prstClr val="black"/>
                </a:solidFill>
                <a:latin typeface="Trebuchet MS" panose="020B0603020202020204"/>
              </a:rPr>
              <a:t> </a:t>
            </a:r>
            <a:r>
              <a:rPr lang="en-US" sz="1200" dirty="0">
                <a:solidFill>
                  <a:prstClr val="black"/>
                </a:solidFill>
                <a:latin typeface="Trebuchet MS" panose="020B0603020202020204"/>
              </a:rPr>
              <a:t>(Utrecht, GFE)</a:t>
            </a:r>
          </a:p>
        </p:txBody>
      </p:sp>
      <p:sp>
        <p:nvSpPr>
          <p:cNvPr id="11" name="TextBox 10">
            <a:extLst>
              <a:ext uri="{FF2B5EF4-FFF2-40B4-BE49-F238E27FC236}">
                <a16:creationId xmlns:a16="http://schemas.microsoft.com/office/drawing/2014/main" id="{9404F8A1-CE85-F04B-8C8D-4001F16F236A}"/>
              </a:ext>
            </a:extLst>
          </p:cNvPr>
          <p:cNvSpPr txBox="1"/>
          <p:nvPr/>
        </p:nvSpPr>
        <p:spPr>
          <a:xfrm>
            <a:off x="3597872" y="629961"/>
            <a:ext cx="2072170" cy="553998"/>
          </a:xfrm>
          <a:prstGeom prst="rect">
            <a:avLst/>
          </a:prstGeom>
          <a:noFill/>
        </p:spPr>
        <p:txBody>
          <a:bodyPr wrap="none" rtlCol="0">
            <a:spAutoFit/>
          </a:bodyPr>
          <a:lstStyle/>
          <a:p>
            <a:pPr algn="ctr" defTabSz="342900"/>
            <a:r>
              <a:rPr lang="en-US" sz="1500" dirty="0" err="1">
                <a:solidFill>
                  <a:prstClr val="black"/>
                </a:solidFill>
                <a:latin typeface="Trebuchet MS" panose="020B0603020202020204"/>
              </a:rPr>
              <a:t>Weerstand</a:t>
            </a:r>
            <a:r>
              <a:rPr lang="en-US" sz="1500" dirty="0">
                <a:solidFill>
                  <a:prstClr val="black"/>
                </a:solidFill>
                <a:latin typeface="Trebuchet MS" panose="020B0603020202020204"/>
              </a:rPr>
              <a:t>, </a:t>
            </a:r>
            <a:r>
              <a:rPr lang="en-US" sz="1500" dirty="0" err="1">
                <a:solidFill>
                  <a:prstClr val="black"/>
                </a:solidFill>
                <a:latin typeface="Trebuchet MS" panose="020B0603020202020204"/>
              </a:rPr>
              <a:t>financieel</a:t>
            </a:r>
            <a:endParaRPr lang="en-US" sz="1500" dirty="0">
              <a:solidFill>
                <a:prstClr val="black"/>
              </a:solidFill>
              <a:latin typeface="Trebuchet MS" panose="020B0603020202020204"/>
            </a:endParaRPr>
          </a:p>
          <a:p>
            <a:pPr algn="ctr" defTabSz="342900"/>
            <a:r>
              <a:rPr lang="en-US" sz="1500" dirty="0">
                <a:solidFill>
                  <a:prstClr val="black"/>
                </a:solidFill>
                <a:latin typeface="Trebuchet MS" panose="020B0603020202020204"/>
              </a:rPr>
              <a:t> </a:t>
            </a:r>
            <a:r>
              <a:rPr lang="en-US" sz="1200" dirty="0">
                <a:solidFill>
                  <a:prstClr val="black"/>
                </a:solidFill>
                <a:latin typeface="Trebuchet MS" panose="020B0603020202020204"/>
              </a:rPr>
              <a:t>(Utrecht, GFE)</a:t>
            </a:r>
          </a:p>
        </p:txBody>
      </p:sp>
      <p:sp>
        <p:nvSpPr>
          <p:cNvPr id="12" name="TextBox 11">
            <a:extLst>
              <a:ext uri="{FF2B5EF4-FFF2-40B4-BE49-F238E27FC236}">
                <a16:creationId xmlns:a16="http://schemas.microsoft.com/office/drawing/2014/main" id="{6BE7367C-0252-9D40-965D-071454E1A42C}"/>
              </a:ext>
            </a:extLst>
          </p:cNvPr>
          <p:cNvSpPr txBox="1"/>
          <p:nvPr/>
        </p:nvSpPr>
        <p:spPr>
          <a:xfrm>
            <a:off x="644408" y="2812680"/>
            <a:ext cx="5758704" cy="2192908"/>
          </a:xfrm>
          <a:prstGeom prst="rect">
            <a:avLst/>
          </a:prstGeom>
          <a:noFill/>
        </p:spPr>
        <p:txBody>
          <a:bodyPr wrap="square" rtlCol="0">
            <a:spAutoFit/>
          </a:bodyPr>
          <a:lstStyle/>
          <a:p>
            <a:pPr defTabSz="342900"/>
            <a:r>
              <a:rPr lang="en-US" sz="1500" b="1" dirty="0" err="1">
                <a:solidFill>
                  <a:prstClr val="black"/>
                </a:solidFill>
                <a:latin typeface="Trebuchet MS" panose="020B0603020202020204"/>
              </a:rPr>
              <a:t>Interventiechecks</a:t>
            </a:r>
            <a:endParaRPr lang="en-US" sz="1500" b="1" dirty="0">
              <a:solidFill>
                <a:prstClr val="black"/>
              </a:solidFill>
              <a:latin typeface="Trebuchet MS" panose="020B0603020202020204"/>
            </a:endParaRPr>
          </a:p>
          <a:p>
            <a:pPr marL="214313" indent="-214313" defTabSz="342900">
              <a:buFont typeface="Arial" panose="020B0604020202020204" pitchFamily="34" charset="0"/>
              <a:buChar char="•"/>
            </a:pPr>
            <a:r>
              <a:rPr lang="en-US" sz="1350" dirty="0" err="1">
                <a:solidFill>
                  <a:prstClr val="black"/>
                </a:solidFill>
                <a:latin typeface="Trebuchet MS" panose="020B0603020202020204"/>
              </a:rPr>
              <a:t>Boodschappen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slechts</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herinnerd</a:t>
            </a:r>
            <a:r>
              <a:rPr lang="en-US" sz="1350" dirty="0">
                <a:solidFill>
                  <a:prstClr val="black"/>
                </a:solidFill>
                <a:latin typeface="Trebuchet MS" panose="020B0603020202020204"/>
              </a:rPr>
              <a:t> door 7-14%</a:t>
            </a:r>
          </a:p>
          <a:p>
            <a:pPr marL="214313" indent="-214313" defTabSz="342900">
              <a:buFont typeface="Arial" panose="020B0604020202020204" pitchFamily="34" charset="0"/>
              <a:buChar char="•"/>
            </a:pPr>
            <a:r>
              <a:rPr lang="en-US" sz="1350" dirty="0" err="1">
                <a:solidFill>
                  <a:prstClr val="black"/>
                </a:solidFill>
                <a:latin typeface="Trebuchet MS" panose="020B0603020202020204"/>
              </a:rPr>
              <a:t>Geen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verschil</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tussen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interventiegroepen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controlegroep</a:t>
            </a:r>
            <a:endParaRPr lang="en-US" sz="1350" dirty="0">
              <a:solidFill>
                <a:prstClr val="black"/>
              </a:solidFill>
              <a:latin typeface="Trebuchet MS" panose="020B0603020202020204"/>
            </a:endParaRPr>
          </a:p>
          <a:p>
            <a:pPr marL="214313" indent="-214313" defTabSz="342900">
              <a:buFont typeface="Arial" panose="020B0604020202020204" pitchFamily="34" charset="0"/>
              <a:buChar char="•"/>
            </a:pPr>
            <a:r>
              <a:rPr lang="en-US" sz="1350" dirty="0">
                <a:solidFill>
                  <a:prstClr val="black"/>
                </a:solidFill>
                <a:latin typeface="Trebuchet MS" panose="020B0603020202020204"/>
              </a:rPr>
              <a:t>Van </a:t>
            </a:r>
            <a:r>
              <a:rPr lang="en-US" sz="1350" dirty="0" err="1">
                <a:solidFill>
                  <a:prstClr val="black"/>
                </a:solidFill>
                <a:latin typeface="Trebuchet MS" panose="020B0603020202020204"/>
              </a:rPr>
              <a:t>zakjes</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gebruikers</a:t>
            </a:r>
            <a:r>
              <a:rPr lang="en-US" sz="1350" dirty="0">
                <a:solidFill>
                  <a:prstClr val="black"/>
                </a:solidFill>
                <a:latin typeface="Trebuchet MS" panose="020B0603020202020204"/>
              </a:rPr>
              <a:t> 23% </a:t>
            </a:r>
            <a:r>
              <a:rPr lang="en-US" sz="1350" dirty="0" err="1">
                <a:solidFill>
                  <a:prstClr val="black"/>
                </a:solidFill>
                <a:latin typeface="Trebuchet MS" panose="020B0603020202020204"/>
              </a:rPr>
              <a:t>herinnering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boodschap</a:t>
            </a:r>
            <a:r>
              <a:rPr lang="en-US" sz="1350" dirty="0">
                <a:solidFill>
                  <a:prstClr val="black"/>
                </a:solidFill>
                <a:latin typeface="Trebuchet MS" panose="020B0603020202020204"/>
              </a:rPr>
              <a:t> vs 9-11% in </a:t>
            </a:r>
            <a:r>
              <a:rPr lang="en-US" sz="1350" dirty="0" err="1">
                <a:solidFill>
                  <a:prstClr val="black"/>
                </a:solidFill>
                <a:latin typeface="Trebuchet MS" panose="020B0603020202020204"/>
              </a:rPr>
              <a:t>controlegroep</a:t>
            </a:r>
            <a:r>
              <a:rPr lang="en-US" sz="1350" dirty="0">
                <a:solidFill>
                  <a:prstClr val="black"/>
                </a:solidFill>
                <a:latin typeface="Trebuchet MS" panose="020B0603020202020204"/>
              </a:rPr>
              <a:t> (NS)</a:t>
            </a:r>
          </a:p>
          <a:p>
            <a:pPr marL="214313" indent="-214313" defTabSz="342900">
              <a:buFont typeface="Arial" panose="020B0604020202020204" pitchFamily="34" charset="0"/>
              <a:buChar char="•"/>
            </a:pPr>
            <a:r>
              <a:rPr lang="en-US" sz="1350" dirty="0" err="1">
                <a:solidFill>
                  <a:prstClr val="black"/>
                </a:solidFill>
                <a:latin typeface="Trebuchet MS" panose="020B0603020202020204"/>
              </a:rPr>
              <a:t>Geen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verschil</a:t>
            </a:r>
            <a:r>
              <a:rPr lang="en-US" sz="1350" dirty="0">
                <a:solidFill>
                  <a:prstClr val="black"/>
                </a:solidFill>
                <a:latin typeface="Trebuchet MS" panose="020B0603020202020204"/>
              </a:rPr>
              <a:t> in </a:t>
            </a:r>
            <a:r>
              <a:rPr lang="en-US" sz="1350" dirty="0" err="1">
                <a:solidFill>
                  <a:prstClr val="black"/>
                </a:solidFill>
                <a:latin typeface="Trebuchet MS" panose="020B0603020202020204"/>
              </a:rPr>
              <a:t>herinnering</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echte</a:t>
            </a:r>
            <a:r>
              <a:rPr lang="en-US" sz="1350" dirty="0">
                <a:solidFill>
                  <a:prstClr val="black"/>
                </a:solidFill>
                <a:latin typeface="Trebuchet MS" panose="020B0603020202020204"/>
              </a:rPr>
              <a:t> vs </a:t>
            </a:r>
            <a:r>
              <a:rPr lang="en-US" sz="1350" dirty="0" err="1">
                <a:solidFill>
                  <a:prstClr val="black"/>
                </a:solidFill>
                <a:latin typeface="Trebuchet MS" panose="020B0603020202020204"/>
              </a:rPr>
              <a:t>fictieve</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boodschappen</a:t>
            </a:r>
            <a:endParaRPr lang="en-US" sz="1350" dirty="0">
              <a:solidFill>
                <a:prstClr val="black"/>
              </a:solidFill>
              <a:latin typeface="Trebuchet MS" panose="020B0603020202020204"/>
            </a:endParaRPr>
          </a:p>
          <a:p>
            <a:pPr marL="214313" indent="-214313" defTabSz="342900">
              <a:buFont typeface="Arial" panose="020B0604020202020204" pitchFamily="34" charset="0"/>
              <a:buChar char="•"/>
            </a:pPr>
            <a:r>
              <a:rPr lang="en-US" sz="1350" dirty="0" err="1">
                <a:solidFill>
                  <a:prstClr val="black"/>
                </a:solidFill>
                <a:latin typeface="Trebuchet MS" panose="020B0603020202020204"/>
              </a:rPr>
              <a:t>Onmogelijkheid</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niet-scheiders</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te</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bereiken</a:t>
            </a:r>
            <a:endParaRPr lang="en-US" sz="1350" dirty="0">
              <a:solidFill>
                <a:prstClr val="black"/>
              </a:solidFill>
              <a:latin typeface="Trebuchet MS" panose="020B0603020202020204"/>
            </a:endParaRPr>
          </a:p>
          <a:p>
            <a:pPr marL="214313" indent="-214313" defTabSz="342900">
              <a:buFont typeface="Arial" panose="020B0604020202020204" pitchFamily="34" charset="0"/>
              <a:buChar char="•"/>
            </a:pPr>
            <a:endParaRPr lang="en-US" sz="1350" dirty="0">
              <a:solidFill>
                <a:prstClr val="black"/>
              </a:solidFill>
              <a:latin typeface="Trebuchet MS" panose="020B0603020202020204"/>
            </a:endParaRPr>
          </a:p>
          <a:p>
            <a:pPr marL="214313" indent="-214313" defTabSz="342900">
              <a:buFont typeface="Arial" panose="020B0604020202020204" pitchFamily="34" charset="0"/>
              <a:buChar char="•"/>
            </a:pPr>
            <a:r>
              <a:rPr lang="en-US" sz="1350" dirty="0">
                <a:solidFill>
                  <a:prstClr val="black"/>
                </a:solidFill>
                <a:latin typeface="Trebuchet MS" panose="020B0603020202020204"/>
              </a:rPr>
              <a:t>&gt; </a:t>
            </a:r>
            <a:r>
              <a:rPr lang="en-US" sz="1350" dirty="0" err="1">
                <a:solidFill>
                  <a:prstClr val="black"/>
                </a:solidFill>
                <a:latin typeface="Trebuchet MS" panose="020B0603020202020204"/>
              </a:rPr>
              <a:t>Interventiedoel</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niet</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bereikt</a:t>
            </a:r>
            <a:endParaRPr lang="en-US" sz="1350" dirty="0">
              <a:solidFill>
                <a:prstClr val="black"/>
              </a:solidFill>
              <a:latin typeface="Trebuchet MS" panose="020B0603020202020204"/>
            </a:endParaRPr>
          </a:p>
          <a:p>
            <a:pPr marL="214313" indent="-214313" defTabSz="342900">
              <a:buFont typeface="Arial" panose="020B0604020202020204" pitchFamily="34" charset="0"/>
              <a:buChar char="•"/>
            </a:pPr>
            <a:r>
              <a:rPr lang="en-US" sz="1350" dirty="0">
                <a:solidFill>
                  <a:prstClr val="black"/>
                </a:solidFill>
                <a:latin typeface="Trebuchet MS" panose="020B0603020202020204"/>
              </a:rPr>
              <a:t>&gt; pretesting </a:t>
            </a:r>
            <a:r>
              <a:rPr lang="en-US" sz="1350" dirty="0" err="1">
                <a:solidFill>
                  <a:prstClr val="black"/>
                </a:solidFill>
                <a:latin typeface="Trebuchet MS" panose="020B0603020202020204"/>
              </a:rPr>
              <a:t>wenselijk</a:t>
            </a:r>
            <a:endParaRPr lang="en-US" sz="1350" dirty="0">
              <a:solidFill>
                <a:prstClr val="black"/>
              </a:solidFill>
              <a:latin typeface="Trebuchet MS" panose="020B0603020202020204"/>
            </a:endParaRPr>
          </a:p>
        </p:txBody>
      </p:sp>
    </p:spTree>
    <p:extLst>
      <p:ext uri="{BB962C8B-B14F-4D97-AF65-F5344CB8AC3E}">
        <p14:creationId xmlns:p14="http://schemas.microsoft.com/office/powerpoint/2010/main" val="4011631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A261-5FA3-804E-ACF5-37EAADEEB4A6}"/>
              </a:ext>
            </a:extLst>
          </p:cNvPr>
          <p:cNvSpPr>
            <a:spLocks noGrp="1"/>
          </p:cNvSpPr>
          <p:nvPr>
            <p:ph type="title"/>
          </p:nvPr>
        </p:nvSpPr>
        <p:spPr>
          <a:xfrm>
            <a:off x="209827" y="293204"/>
            <a:ext cx="7259430" cy="645641"/>
          </a:xfrm>
        </p:spPr>
        <p:txBody>
          <a:bodyPr>
            <a:normAutofit fontScale="90000"/>
          </a:bodyPr>
          <a:lstStyle/>
          <a:p>
            <a:r>
              <a:rPr lang="en-US" dirty="0" err="1"/>
              <a:t>Conclusies</a:t>
            </a:r>
            <a:r>
              <a:rPr lang="en-US" dirty="0"/>
              <a:t> </a:t>
            </a:r>
            <a:r>
              <a:rPr lang="en-US" dirty="0" err="1"/>
              <a:t>Persoonlijke</a:t>
            </a:r>
            <a:r>
              <a:rPr lang="en-US" dirty="0"/>
              <a:t> </a:t>
            </a:r>
            <a:r>
              <a:rPr lang="en-US" dirty="0" err="1"/>
              <a:t>motivatie</a:t>
            </a:r>
            <a:r>
              <a:rPr lang="en-US" dirty="0"/>
              <a:t> </a:t>
            </a:r>
            <a:r>
              <a:rPr lang="en-US" dirty="0" err="1"/>
              <a:t>interventies</a:t>
            </a:r>
            <a:endParaRPr lang="en-US" dirty="0"/>
          </a:p>
        </p:txBody>
      </p:sp>
      <p:sp>
        <p:nvSpPr>
          <p:cNvPr id="3" name="Content Placeholder 2">
            <a:extLst>
              <a:ext uri="{FF2B5EF4-FFF2-40B4-BE49-F238E27FC236}">
                <a16:creationId xmlns:a16="http://schemas.microsoft.com/office/drawing/2014/main" id="{D45F6C22-0A3A-C24A-8000-9633B57036E7}"/>
              </a:ext>
            </a:extLst>
          </p:cNvPr>
          <p:cNvSpPr>
            <a:spLocks noGrp="1"/>
          </p:cNvSpPr>
          <p:nvPr>
            <p:ph idx="1"/>
          </p:nvPr>
        </p:nvSpPr>
        <p:spPr>
          <a:xfrm>
            <a:off x="508000" y="1223319"/>
            <a:ext cx="6796567" cy="3688923"/>
          </a:xfrm>
        </p:spPr>
        <p:txBody>
          <a:bodyPr>
            <a:normAutofit/>
          </a:bodyPr>
          <a:lstStyle/>
          <a:p>
            <a:r>
              <a:rPr lang="en-US" dirty="0" err="1"/>
              <a:t>Attitudebeinvloeding</a:t>
            </a:r>
            <a:r>
              <a:rPr lang="en-US" dirty="0"/>
              <a:t> </a:t>
            </a:r>
            <a:r>
              <a:rPr lang="en-US" dirty="0" err="1"/>
              <a:t>effectief</a:t>
            </a:r>
            <a:r>
              <a:rPr lang="en-US" dirty="0"/>
              <a:t> instrument om </a:t>
            </a:r>
            <a:r>
              <a:rPr lang="en-US" dirty="0" err="1"/>
              <a:t>scheidingsgedrag</a:t>
            </a:r>
            <a:r>
              <a:rPr lang="en-US" dirty="0"/>
              <a:t> </a:t>
            </a:r>
            <a:r>
              <a:rPr lang="en-US" dirty="0" err="1"/>
              <a:t>ook</a:t>
            </a:r>
            <a:r>
              <a:rPr lang="en-US" dirty="0"/>
              <a:t> op </a:t>
            </a:r>
            <a:r>
              <a:rPr lang="en-US" dirty="0" err="1"/>
              <a:t>langere</a:t>
            </a:r>
            <a:r>
              <a:rPr lang="en-US" dirty="0"/>
              <a:t> </a:t>
            </a:r>
            <a:r>
              <a:rPr lang="en-US" dirty="0" err="1"/>
              <a:t>termijn</a:t>
            </a:r>
            <a:r>
              <a:rPr lang="en-US" dirty="0"/>
              <a:t> </a:t>
            </a:r>
            <a:r>
              <a:rPr lang="en-US" dirty="0" err="1"/>
              <a:t>te</a:t>
            </a:r>
            <a:r>
              <a:rPr lang="en-US" dirty="0"/>
              <a:t> </a:t>
            </a:r>
            <a:r>
              <a:rPr lang="en-US" dirty="0" err="1"/>
              <a:t>veranderen</a:t>
            </a:r>
            <a:r>
              <a:rPr lang="en-US" dirty="0"/>
              <a:t>.</a:t>
            </a:r>
          </a:p>
          <a:p>
            <a:r>
              <a:rPr lang="en-US" dirty="0" err="1"/>
              <a:t>Persoonlijke</a:t>
            </a:r>
            <a:r>
              <a:rPr lang="en-US" dirty="0"/>
              <a:t> </a:t>
            </a:r>
            <a:r>
              <a:rPr lang="en-US" dirty="0" err="1"/>
              <a:t>doelen</a:t>
            </a:r>
            <a:r>
              <a:rPr lang="en-US" dirty="0"/>
              <a:t> </a:t>
            </a:r>
            <a:r>
              <a:rPr lang="en-US" dirty="0" err="1"/>
              <a:t>stellen</a:t>
            </a:r>
            <a:r>
              <a:rPr lang="en-US" dirty="0"/>
              <a:t> met </a:t>
            </a:r>
            <a:r>
              <a:rPr lang="en-US" dirty="0" err="1"/>
              <a:t>bewonerskeuze</a:t>
            </a:r>
            <a:r>
              <a:rPr lang="en-US" dirty="0"/>
              <a:t> </a:t>
            </a:r>
            <a:r>
              <a:rPr lang="en-US" dirty="0" err="1"/>
              <a:t>niet</a:t>
            </a:r>
            <a:r>
              <a:rPr lang="en-US" dirty="0"/>
              <a:t> </a:t>
            </a:r>
            <a:r>
              <a:rPr lang="en-US" dirty="0" err="1"/>
              <a:t>effectief</a:t>
            </a:r>
            <a:r>
              <a:rPr lang="en-US" dirty="0"/>
              <a:t>. </a:t>
            </a:r>
            <a:r>
              <a:rPr lang="en-US" dirty="0" err="1"/>
              <a:t>Aanbieden</a:t>
            </a:r>
            <a:r>
              <a:rPr lang="en-US" dirty="0"/>
              <a:t> </a:t>
            </a:r>
            <a:r>
              <a:rPr lang="en-US" dirty="0" err="1"/>
              <a:t>doelen</a:t>
            </a:r>
            <a:r>
              <a:rPr lang="en-US" dirty="0"/>
              <a:t> </a:t>
            </a:r>
            <a:r>
              <a:rPr lang="en-US" dirty="0" err="1"/>
              <a:t>mogelijk</a:t>
            </a:r>
            <a:r>
              <a:rPr lang="en-US" dirty="0"/>
              <a:t> </a:t>
            </a:r>
            <a:r>
              <a:rPr lang="en-US" dirty="0" err="1"/>
              <a:t>effectiever</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320371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952734"/>
            <a:ext cx="7886700" cy="3058824"/>
          </a:xfrm>
          <a:prstGeom prst="rect">
            <a:avLst/>
          </a:prstGeom>
          <a:noFill/>
          <a:ln>
            <a:noFill/>
          </a:ln>
        </p:spPr>
      </p:pic>
      <p:sp>
        <p:nvSpPr>
          <p:cNvPr id="13" name="Rectangle 12">
            <a:extLst>
              <a:ext uri="{FF2B5EF4-FFF2-40B4-BE49-F238E27FC236}">
                <a16:creationId xmlns:a16="http://schemas.microsoft.com/office/drawing/2014/main" id="{2F1EB9F0-1EEE-0B4F-93BF-B5D19BBB865C}"/>
              </a:ext>
            </a:extLst>
          </p:cNvPr>
          <p:cNvSpPr/>
          <p:nvPr/>
        </p:nvSpPr>
        <p:spPr>
          <a:xfrm>
            <a:off x="508000" y="2325547"/>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3" name="Title 2"/>
          <p:cNvSpPr>
            <a:spLocks noGrp="1"/>
          </p:cNvSpPr>
          <p:nvPr>
            <p:ph type="title"/>
          </p:nvPr>
        </p:nvSpPr>
        <p:spPr>
          <a:xfrm>
            <a:off x="508001" y="100788"/>
            <a:ext cx="7921263" cy="645641"/>
          </a:xfrm>
        </p:spPr>
        <p:txBody>
          <a:bodyPr>
            <a:normAutofit/>
          </a:bodyPr>
          <a:lstStyle/>
          <a:p>
            <a:r>
              <a:rPr lang="en-US" dirty="0" err="1"/>
              <a:t>Interventies</a:t>
            </a:r>
            <a:r>
              <a:rPr lang="en-US" dirty="0"/>
              <a:t> </a:t>
            </a:r>
            <a:r>
              <a:rPr lang="en-US" dirty="0" err="1"/>
              <a:t>gericht</a:t>
            </a:r>
            <a:r>
              <a:rPr lang="en-US" dirty="0"/>
              <a:t> op </a:t>
            </a:r>
            <a:r>
              <a:rPr lang="en-US" dirty="0" err="1"/>
              <a:t>extrinsieke</a:t>
            </a:r>
            <a:r>
              <a:rPr lang="en-US" dirty="0"/>
              <a:t> </a:t>
            </a:r>
            <a:r>
              <a:rPr lang="en-US" dirty="0" err="1"/>
              <a:t>motivatie</a:t>
            </a:r>
            <a:r>
              <a:rPr lang="en-US" dirty="0"/>
              <a:t> </a:t>
            </a:r>
          </a:p>
        </p:txBody>
      </p:sp>
      <p:sp>
        <p:nvSpPr>
          <p:cNvPr id="2" name="Content Placeholder 1"/>
          <p:cNvSpPr>
            <a:spLocks noGrp="1"/>
          </p:cNvSpPr>
          <p:nvPr>
            <p:ph idx="1"/>
          </p:nvPr>
        </p:nvSpPr>
        <p:spPr/>
        <p:txBody>
          <a:bodyPr/>
          <a:lstStyle/>
          <a:p>
            <a:endParaRPr lang="en-US" dirty="0"/>
          </a:p>
        </p:txBody>
      </p:sp>
      <p:sp>
        <p:nvSpPr>
          <p:cNvPr id="32" name="Oval 31">
            <a:extLst>
              <a:ext uri="{FF2B5EF4-FFF2-40B4-BE49-F238E27FC236}">
                <a16:creationId xmlns:a16="http://schemas.microsoft.com/office/drawing/2014/main" id="{6A56953D-0C7F-F544-B900-AD68BD3566B9}"/>
              </a:ext>
            </a:extLst>
          </p:cNvPr>
          <p:cNvSpPr/>
          <p:nvPr/>
        </p:nvSpPr>
        <p:spPr>
          <a:xfrm>
            <a:off x="1967234" y="1040758"/>
            <a:ext cx="1188831" cy="733676"/>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Belonen</a:t>
            </a:r>
            <a:r>
              <a:rPr lang="en-US" sz="1200" dirty="0">
                <a:solidFill>
                  <a:prstClr val="white"/>
                </a:solidFill>
                <a:latin typeface="Trebuchet MS" panose="020B0603020202020204"/>
              </a:rPr>
              <a:t>/</a:t>
            </a:r>
          </a:p>
          <a:p>
            <a:pPr algn="ctr" defTabSz="342900"/>
            <a:r>
              <a:rPr lang="en-US" sz="1200" dirty="0" err="1">
                <a:solidFill>
                  <a:prstClr val="white"/>
                </a:solidFill>
                <a:latin typeface="Trebuchet MS" panose="020B0603020202020204"/>
              </a:rPr>
              <a:t>cadeau</a:t>
            </a:r>
            <a:endParaRPr lang="en-US" sz="1200" dirty="0">
              <a:solidFill>
                <a:prstClr val="white"/>
              </a:solidFill>
              <a:latin typeface="Trebuchet MS" panose="020B0603020202020204"/>
            </a:endParaRPr>
          </a:p>
        </p:txBody>
      </p:sp>
      <p:sp>
        <p:nvSpPr>
          <p:cNvPr id="34" name="Pentagon 33">
            <a:extLst>
              <a:ext uri="{FF2B5EF4-FFF2-40B4-BE49-F238E27FC236}">
                <a16:creationId xmlns:a16="http://schemas.microsoft.com/office/drawing/2014/main" id="{C7126498-B689-684B-BB92-467F32293D2A}"/>
              </a:ext>
            </a:extLst>
          </p:cNvPr>
          <p:cNvSpPr/>
          <p:nvPr/>
        </p:nvSpPr>
        <p:spPr>
          <a:xfrm rot="3687326">
            <a:off x="2474632" y="1849111"/>
            <a:ext cx="231821" cy="5778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16" name="TextBox 15">
            <a:extLst>
              <a:ext uri="{FF2B5EF4-FFF2-40B4-BE49-F238E27FC236}">
                <a16:creationId xmlns:a16="http://schemas.microsoft.com/office/drawing/2014/main" id="{98C930E1-9121-574A-AF3A-606EC78864A2}"/>
              </a:ext>
            </a:extLst>
          </p:cNvPr>
          <p:cNvSpPr txBox="1"/>
          <p:nvPr/>
        </p:nvSpPr>
        <p:spPr>
          <a:xfrm>
            <a:off x="2489714" y="2795487"/>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Tree>
    <p:extLst>
      <p:ext uri="{BB962C8B-B14F-4D97-AF65-F5344CB8AC3E}">
        <p14:creationId xmlns:p14="http://schemas.microsoft.com/office/powerpoint/2010/main" val="3977795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FD61-5B50-674D-9CC2-1109471551D7}"/>
              </a:ext>
            </a:extLst>
          </p:cNvPr>
          <p:cNvSpPr>
            <a:spLocks noGrp="1"/>
          </p:cNvSpPr>
          <p:nvPr>
            <p:ph type="title"/>
          </p:nvPr>
        </p:nvSpPr>
        <p:spPr>
          <a:xfrm>
            <a:off x="508000" y="457200"/>
            <a:ext cx="7060292" cy="645641"/>
          </a:xfrm>
        </p:spPr>
        <p:txBody>
          <a:bodyPr>
            <a:normAutofit fontScale="90000"/>
          </a:bodyPr>
          <a:lstStyle/>
          <a:p>
            <a:r>
              <a:rPr lang="en-US" dirty="0" err="1"/>
              <a:t>Motivatie</a:t>
            </a:r>
            <a:r>
              <a:rPr lang="en-US" dirty="0"/>
              <a:t> </a:t>
            </a:r>
            <a:r>
              <a:rPr lang="en-US" dirty="0" err="1"/>
              <a:t>versterken</a:t>
            </a:r>
            <a:r>
              <a:rPr lang="en-US" dirty="0"/>
              <a:t> door </a:t>
            </a:r>
            <a:r>
              <a:rPr lang="en-US" dirty="0" err="1"/>
              <a:t>belonen</a:t>
            </a:r>
            <a:r>
              <a:rPr lang="en-US" dirty="0"/>
              <a:t> (Amsterdam)</a:t>
            </a:r>
          </a:p>
        </p:txBody>
      </p:sp>
      <p:pic>
        <p:nvPicPr>
          <p:cNvPr id="4" name="image9.jpg" descr="\\ad.rws.nl\p-dfs01\homes\weenka\Afbeeldingen\2018 tbv motiveren sessie hoogbouw\amsterdam snijplank java op kop.jpg">
            <a:extLst>
              <a:ext uri="{FF2B5EF4-FFF2-40B4-BE49-F238E27FC236}">
                <a16:creationId xmlns:a16="http://schemas.microsoft.com/office/drawing/2014/main" id="{5A89D81B-B669-C641-ACE8-21CF40999292}"/>
              </a:ext>
            </a:extLst>
          </p:cNvPr>
          <p:cNvPicPr>
            <a:picLocks noGrp="1"/>
          </p:cNvPicPr>
          <p:nvPr>
            <p:ph idx="1"/>
          </p:nvPr>
        </p:nvPicPr>
        <p:blipFill>
          <a:blip r:embed="rId3"/>
          <a:srcRect/>
          <a:stretch>
            <a:fillRect/>
          </a:stretch>
        </p:blipFill>
        <p:spPr>
          <a:xfrm>
            <a:off x="508001" y="1102840"/>
            <a:ext cx="1783575" cy="1857809"/>
          </a:xfrm>
          <a:prstGeom prst="rect">
            <a:avLst/>
          </a:prstGeom>
          <a:ln/>
        </p:spPr>
      </p:pic>
      <p:pic>
        <p:nvPicPr>
          <p:cNvPr id="5" name="image10.png" descr="\\ad.rws.nl\p-dfs01\homes\weenka\Afbeeldingen\2018 tbv motiveren sessie hoogbouw\zeepje amsterdam.png">
            <a:extLst>
              <a:ext uri="{FF2B5EF4-FFF2-40B4-BE49-F238E27FC236}">
                <a16:creationId xmlns:a16="http://schemas.microsoft.com/office/drawing/2014/main" id="{1170E161-9BBD-994C-B0D4-430C58CEBE6F}"/>
              </a:ext>
            </a:extLst>
          </p:cNvPr>
          <p:cNvPicPr/>
          <p:nvPr/>
        </p:nvPicPr>
        <p:blipFill>
          <a:blip r:embed="rId4"/>
          <a:srcRect/>
          <a:stretch>
            <a:fillRect/>
          </a:stretch>
        </p:blipFill>
        <p:spPr>
          <a:xfrm>
            <a:off x="508001" y="3077737"/>
            <a:ext cx="2134838" cy="1943938"/>
          </a:xfrm>
          <a:prstGeom prst="rect">
            <a:avLst/>
          </a:prstGeom>
          <a:ln/>
        </p:spPr>
      </p:pic>
      <p:sp>
        <p:nvSpPr>
          <p:cNvPr id="6" name="Content Placeholder 2">
            <a:extLst>
              <a:ext uri="{FF2B5EF4-FFF2-40B4-BE49-F238E27FC236}">
                <a16:creationId xmlns:a16="http://schemas.microsoft.com/office/drawing/2014/main" id="{41CAE45A-304D-7D4B-A96F-8EE7711E7520}"/>
              </a:ext>
            </a:extLst>
          </p:cNvPr>
          <p:cNvSpPr txBox="1">
            <a:spLocks/>
          </p:cNvSpPr>
          <p:nvPr/>
        </p:nvSpPr>
        <p:spPr>
          <a:xfrm>
            <a:off x="3261733" y="1221059"/>
            <a:ext cx="6250853" cy="3486752"/>
          </a:xfrm>
          <a:prstGeom prst="rect">
            <a:avLst/>
          </a:prstGeom>
        </p:spPr>
        <p:txBody>
          <a:bodyPr vert="horz" lIns="68580" tIns="34290" rIns="68580" bIns="34290" rtlCol="0">
            <a:normAutofit/>
          </a:bodyPr>
          <a:lstStyle>
            <a:lvl1pPr marL="342900" indent="-342900" algn="l" defTabSz="457200" rtl="0" eaLnBrk="1" latinLnBrk="0" hangingPunct="1">
              <a:lnSpc>
                <a:spcPct val="120000"/>
              </a:lnSpc>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lnSpc>
                <a:spcPct val="120000"/>
              </a:lnSpc>
              <a:spcBef>
                <a:spcPts val="1000"/>
              </a:spcBef>
              <a:spcAft>
                <a:spcPts val="0"/>
              </a:spcAft>
              <a:buClr>
                <a:schemeClr val="accent1"/>
              </a:buClr>
              <a:buSzPct val="80000"/>
              <a:buFont typeface="Wingdings" panose="05000000000000000000" pitchFamily="2" charset="2"/>
              <a:buChar char="q"/>
              <a:defRPr sz="2200" kern="1200">
                <a:solidFill>
                  <a:schemeClr val="tx1">
                    <a:lumMod val="75000"/>
                    <a:lumOff val="25000"/>
                  </a:schemeClr>
                </a:solidFill>
                <a:latin typeface="+mn-lt"/>
                <a:ea typeface="+mn-ea"/>
                <a:cs typeface="+mn-cs"/>
              </a:defRPr>
            </a:lvl2pPr>
            <a:lvl3pPr marL="1143000" indent="-228600" algn="l" defTabSz="457200" rtl="0" eaLnBrk="1" latinLnBrk="0" hangingPunct="1">
              <a:lnSpc>
                <a:spcPct val="120000"/>
              </a:lnSpc>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3pPr>
            <a:lvl4pPr marL="1600200" indent="-228600" algn="l" defTabSz="457200" rtl="0" eaLnBrk="1" latinLnBrk="0" hangingPunct="1">
              <a:lnSpc>
                <a:spcPct val="120000"/>
              </a:lnSpc>
              <a:spcBef>
                <a:spcPts val="1000"/>
              </a:spcBef>
              <a:spcAft>
                <a:spcPts val="0"/>
              </a:spcAft>
              <a:buClr>
                <a:schemeClr val="accent1"/>
              </a:buClr>
              <a:buSzPct val="80000"/>
              <a:buFont typeface="Wingdings" panose="05000000000000000000" pitchFamily="2" charset="2"/>
              <a:buChar char="q"/>
              <a:defRPr sz="1800" kern="1200">
                <a:solidFill>
                  <a:schemeClr val="tx1">
                    <a:lumMod val="75000"/>
                    <a:lumOff val="25000"/>
                  </a:schemeClr>
                </a:solidFill>
                <a:latin typeface="+mn-lt"/>
                <a:ea typeface="+mn-ea"/>
                <a:cs typeface="+mn-cs"/>
              </a:defRPr>
            </a:lvl4pPr>
            <a:lvl5pPr marL="2057400" indent="-228600" algn="l" defTabSz="457200" rtl="0" eaLnBrk="1" latinLnBrk="0" hangingPunct="1">
              <a:lnSpc>
                <a:spcPct val="120000"/>
              </a:lnSpc>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spcBef>
                <a:spcPts val="750"/>
              </a:spcBef>
              <a:buClr>
                <a:srgbClr val="90C226"/>
              </a:buClr>
            </a:pPr>
            <a:r>
              <a:rPr lang="en-US" sz="2100" dirty="0" err="1">
                <a:solidFill>
                  <a:prstClr val="black">
                    <a:lumMod val="75000"/>
                    <a:lumOff val="25000"/>
                  </a:prstClr>
                </a:solidFill>
                <a:latin typeface="Trebuchet MS" panose="020B0603020202020204"/>
              </a:rPr>
              <a:t>Motivatie</a:t>
            </a:r>
            <a:r>
              <a:rPr lang="en-US" sz="2100" dirty="0">
                <a:solidFill>
                  <a:prstClr val="black">
                    <a:lumMod val="75000"/>
                    <a:lumOff val="25000"/>
                  </a:prstClr>
                </a:solidFill>
                <a:latin typeface="Trebuchet MS" panose="020B0603020202020204"/>
              </a:rPr>
              <a:t> door extern </a:t>
            </a:r>
            <a:r>
              <a:rPr lang="en-US" sz="2100" dirty="0" err="1">
                <a:solidFill>
                  <a:prstClr val="black">
                    <a:lumMod val="75000"/>
                    <a:lumOff val="25000"/>
                  </a:prstClr>
                </a:solidFill>
                <a:latin typeface="Trebuchet MS" panose="020B0603020202020204"/>
              </a:rPr>
              <a:t>positief</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gevolg</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extrinsiek</a:t>
            </a:r>
            <a:r>
              <a:rPr lang="en-US" sz="2100" dirty="0">
                <a:solidFill>
                  <a:prstClr val="black">
                    <a:lumMod val="75000"/>
                    <a:lumOff val="25000"/>
                  </a:prstClr>
                </a:solidFill>
                <a:latin typeface="Trebuchet MS" panose="020B0603020202020204"/>
              </a:rPr>
              <a:t>)</a:t>
            </a:r>
          </a:p>
          <a:p>
            <a:pPr marL="257175" indent="-257175" defTabSz="342900">
              <a:spcBef>
                <a:spcPts val="750"/>
              </a:spcBef>
              <a:buClr>
                <a:srgbClr val="90C226"/>
              </a:buClr>
            </a:pPr>
            <a:r>
              <a:rPr lang="en-US" sz="2100" dirty="0" err="1">
                <a:solidFill>
                  <a:prstClr val="black">
                    <a:lumMod val="75000"/>
                    <a:lumOff val="25000"/>
                  </a:prstClr>
                </a:solidFill>
                <a:latin typeface="Trebuchet MS" panose="020B0603020202020204"/>
              </a:rPr>
              <a:t>Gedrag</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stopt</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als</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gevolg</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vervalt</a:t>
            </a:r>
            <a:endParaRPr lang="en-US" sz="2100" dirty="0">
              <a:solidFill>
                <a:prstClr val="black">
                  <a:lumMod val="75000"/>
                  <a:lumOff val="25000"/>
                </a:prstClr>
              </a:solidFill>
              <a:latin typeface="Trebuchet MS" panose="020B0603020202020204"/>
            </a:endParaRPr>
          </a:p>
          <a:p>
            <a:pPr marL="0" indent="0" defTabSz="342900">
              <a:spcBef>
                <a:spcPts val="750"/>
              </a:spcBef>
              <a:buClr>
                <a:srgbClr val="90C226"/>
              </a:buClr>
              <a:buNone/>
            </a:pPr>
            <a:endParaRPr lang="en-US" sz="2100" dirty="0">
              <a:solidFill>
                <a:prstClr val="black">
                  <a:lumMod val="75000"/>
                  <a:lumOff val="25000"/>
                </a:prstClr>
              </a:solidFill>
              <a:latin typeface="Trebuchet MS" panose="020B0603020202020204"/>
            </a:endParaRPr>
          </a:p>
          <a:p>
            <a:pPr marL="257175" indent="-257175" defTabSz="342900">
              <a:spcBef>
                <a:spcPts val="750"/>
              </a:spcBef>
              <a:buClr>
                <a:srgbClr val="90C226"/>
              </a:buClr>
            </a:pPr>
            <a:r>
              <a:rPr lang="en-US" sz="2100" dirty="0">
                <a:solidFill>
                  <a:prstClr val="black">
                    <a:lumMod val="75000"/>
                    <a:lumOff val="25000"/>
                  </a:prstClr>
                </a:solidFill>
                <a:latin typeface="Trebuchet MS" panose="020B0603020202020204"/>
              </a:rPr>
              <a:t>1. </a:t>
            </a:r>
            <a:r>
              <a:rPr lang="en-US" sz="2100" dirty="0" err="1">
                <a:solidFill>
                  <a:prstClr val="black">
                    <a:lumMod val="75000"/>
                    <a:lumOff val="25000"/>
                  </a:prstClr>
                </a:solidFill>
                <a:latin typeface="Trebuchet MS" panose="020B0603020202020204"/>
              </a:rPr>
              <a:t>Cadeau</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vooraf</a:t>
            </a:r>
            <a:r>
              <a:rPr lang="en-US" sz="2100" dirty="0">
                <a:solidFill>
                  <a:prstClr val="black">
                    <a:lumMod val="75000"/>
                    <a:lumOff val="25000"/>
                  </a:prstClr>
                </a:solidFill>
                <a:latin typeface="Trebuchet MS" panose="020B0603020202020204"/>
              </a:rPr>
              <a:t> &gt; ‘</a:t>
            </a:r>
            <a:r>
              <a:rPr lang="en-US" sz="2100" dirty="0" err="1">
                <a:solidFill>
                  <a:prstClr val="black">
                    <a:lumMod val="75000"/>
                    <a:lumOff val="25000"/>
                  </a:prstClr>
                </a:solidFill>
                <a:latin typeface="Trebuchet MS" panose="020B0603020202020204"/>
              </a:rPr>
              <a:t>iets</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terug</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willen</a:t>
            </a:r>
            <a:r>
              <a:rPr lang="en-US" sz="2100" dirty="0">
                <a:solidFill>
                  <a:prstClr val="black">
                    <a:lumMod val="75000"/>
                    <a:lumOff val="25000"/>
                  </a:prstClr>
                </a:solidFill>
                <a:latin typeface="Trebuchet MS" panose="020B0603020202020204"/>
              </a:rPr>
              <a:t> </a:t>
            </a:r>
            <a:r>
              <a:rPr lang="en-US" sz="2100" dirty="0" err="1">
                <a:solidFill>
                  <a:prstClr val="black">
                    <a:lumMod val="75000"/>
                    <a:lumOff val="25000"/>
                  </a:prstClr>
                </a:solidFill>
                <a:latin typeface="Trebuchet MS" panose="020B0603020202020204"/>
              </a:rPr>
              <a:t>doen</a:t>
            </a:r>
            <a:r>
              <a:rPr lang="en-US" sz="2100" dirty="0">
                <a:solidFill>
                  <a:prstClr val="black">
                    <a:lumMod val="75000"/>
                    <a:lumOff val="25000"/>
                  </a:prstClr>
                </a:solidFill>
                <a:latin typeface="Trebuchet MS" panose="020B0603020202020204"/>
              </a:rPr>
              <a:t>’</a:t>
            </a:r>
          </a:p>
          <a:p>
            <a:pPr marL="257175" indent="-257175" defTabSz="342900">
              <a:spcBef>
                <a:spcPts val="750"/>
              </a:spcBef>
              <a:buClr>
                <a:srgbClr val="90C226"/>
              </a:buClr>
            </a:pPr>
            <a:r>
              <a:rPr lang="en-US" sz="2100" dirty="0">
                <a:solidFill>
                  <a:prstClr val="black">
                    <a:lumMod val="75000"/>
                    <a:lumOff val="25000"/>
                  </a:prstClr>
                </a:solidFill>
                <a:latin typeface="Trebuchet MS" panose="020B0603020202020204"/>
              </a:rPr>
              <a:t>2. </a:t>
            </a:r>
            <a:r>
              <a:rPr lang="en-US" sz="2100" dirty="0" err="1">
                <a:solidFill>
                  <a:prstClr val="black">
                    <a:lumMod val="75000"/>
                    <a:lumOff val="25000"/>
                  </a:prstClr>
                </a:solidFill>
                <a:latin typeface="Trebuchet MS" panose="020B0603020202020204"/>
              </a:rPr>
              <a:t>Beloning</a:t>
            </a:r>
            <a:r>
              <a:rPr lang="en-US" sz="2100" dirty="0">
                <a:solidFill>
                  <a:prstClr val="black">
                    <a:lumMod val="75000"/>
                    <a:lumOff val="25000"/>
                  </a:prstClr>
                </a:solidFill>
                <a:latin typeface="Trebuchet MS" panose="020B0603020202020204"/>
              </a:rPr>
              <a:t> in </a:t>
            </a:r>
            <a:r>
              <a:rPr lang="en-US" sz="2100" dirty="0" err="1">
                <a:solidFill>
                  <a:prstClr val="black">
                    <a:lumMod val="75000"/>
                    <a:lumOff val="25000"/>
                  </a:prstClr>
                </a:solidFill>
                <a:latin typeface="Trebuchet MS" panose="020B0603020202020204"/>
              </a:rPr>
              <a:t>vooruitzicht</a:t>
            </a:r>
            <a:r>
              <a:rPr lang="en-US" sz="2100" dirty="0">
                <a:solidFill>
                  <a:prstClr val="black">
                    <a:lumMod val="75000"/>
                    <a:lumOff val="25000"/>
                  </a:prstClr>
                </a:solidFill>
                <a:latin typeface="Trebuchet MS" panose="020B0603020202020204"/>
              </a:rPr>
              <a:t> </a:t>
            </a:r>
          </a:p>
          <a:p>
            <a:pPr marL="0" indent="0" defTabSz="342900">
              <a:spcBef>
                <a:spcPts val="750"/>
              </a:spcBef>
              <a:buClr>
                <a:srgbClr val="90C226"/>
              </a:buClr>
              <a:buNone/>
            </a:pPr>
            <a:endParaRPr lang="en-US" sz="2100" dirty="0">
              <a:solidFill>
                <a:prstClr val="black">
                  <a:lumMod val="75000"/>
                  <a:lumOff val="25000"/>
                </a:prstClr>
              </a:solidFill>
              <a:latin typeface="Trebuchet MS" panose="020B0603020202020204"/>
            </a:endParaRPr>
          </a:p>
          <a:p>
            <a:pPr marL="257175" indent="-257175" defTabSz="342900">
              <a:spcBef>
                <a:spcPts val="750"/>
              </a:spcBef>
              <a:buClr>
                <a:srgbClr val="90C226"/>
              </a:buClr>
            </a:pPr>
            <a:endParaRPr lang="en-US" sz="1800" dirty="0">
              <a:solidFill>
                <a:prstClr val="black">
                  <a:lumMod val="75000"/>
                  <a:lumOff val="25000"/>
                </a:prstClr>
              </a:solidFill>
              <a:latin typeface="Trebuchet MS" panose="020B0603020202020204"/>
            </a:endParaRPr>
          </a:p>
        </p:txBody>
      </p:sp>
    </p:spTree>
    <p:extLst>
      <p:ext uri="{BB962C8B-B14F-4D97-AF65-F5344CB8AC3E}">
        <p14:creationId xmlns:p14="http://schemas.microsoft.com/office/powerpoint/2010/main" val="3208056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E671-6D02-0441-8EC9-8C777B2F9ACD}"/>
              </a:ext>
            </a:extLst>
          </p:cNvPr>
          <p:cNvSpPr>
            <a:spLocks noGrp="1"/>
          </p:cNvSpPr>
          <p:nvPr>
            <p:ph type="title"/>
          </p:nvPr>
        </p:nvSpPr>
        <p:spPr/>
        <p:txBody>
          <a:bodyPr>
            <a:noAutofit/>
          </a:bodyPr>
          <a:lstStyle/>
          <a:p>
            <a:pPr algn="ctr"/>
            <a:r>
              <a:rPr lang="en-US" sz="2100" dirty="0" err="1"/>
              <a:t>Gedragseffecten</a:t>
            </a:r>
            <a:r>
              <a:rPr lang="en-US" sz="2100" dirty="0"/>
              <a:t> </a:t>
            </a:r>
            <a:r>
              <a:rPr lang="en-US" sz="2100" dirty="0" err="1"/>
              <a:t>interventies</a:t>
            </a:r>
            <a:r>
              <a:rPr lang="en-US" sz="2100" dirty="0"/>
              <a:t> via</a:t>
            </a:r>
            <a:br>
              <a:rPr lang="en-US" sz="2100" dirty="0"/>
            </a:br>
            <a:r>
              <a:rPr lang="en-US" sz="2100" dirty="0" err="1"/>
              <a:t>extrinsieke</a:t>
            </a:r>
            <a:r>
              <a:rPr lang="en-US" sz="2100" dirty="0"/>
              <a:t> </a:t>
            </a:r>
            <a:r>
              <a:rPr lang="en-US" sz="2100" dirty="0" err="1"/>
              <a:t>motivatie</a:t>
            </a:r>
            <a:endParaRPr lang="en-US" sz="2100" dirty="0"/>
          </a:p>
        </p:txBody>
      </p:sp>
      <p:sp>
        <p:nvSpPr>
          <p:cNvPr id="3" name="Content Placeholder 2">
            <a:extLst>
              <a:ext uri="{FF2B5EF4-FFF2-40B4-BE49-F238E27FC236}">
                <a16:creationId xmlns:a16="http://schemas.microsoft.com/office/drawing/2014/main" id="{333C0916-8BAB-C04C-A7E1-38D782AD6E50}"/>
              </a:ext>
            </a:extLst>
          </p:cNvPr>
          <p:cNvSpPr>
            <a:spLocks noGrp="1"/>
          </p:cNvSpPr>
          <p:nvPr>
            <p:ph sz="half" idx="1"/>
          </p:nvPr>
        </p:nvSpPr>
        <p:spPr/>
        <p:txBody>
          <a:bodyPr/>
          <a:lstStyle/>
          <a:p>
            <a:r>
              <a:rPr lang="en-US" sz="1500" dirty="0" err="1"/>
              <a:t>Cadeau</a:t>
            </a:r>
            <a:r>
              <a:rPr lang="en-US" sz="1500" dirty="0"/>
              <a:t> (Amsterdam)</a:t>
            </a:r>
          </a:p>
          <a:p>
            <a:endParaRPr lang="en-US" dirty="0"/>
          </a:p>
          <a:p>
            <a:endParaRPr lang="en-US" dirty="0"/>
          </a:p>
          <a:p>
            <a:endParaRPr lang="en-US" dirty="0"/>
          </a:p>
          <a:p>
            <a:endParaRPr lang="en-US" dirty="0"/>
          </a:p>
          <a:p>
            <a:r>
              <a:rPr lang="en-US" sz="1500" dirty="0" err="1"/>
              <a:t>Belonen</a:t>
            </a:r>
            <a:r>
              <a:rPr lang="en-US" sz="1500" dirty="0"/>
              <a:t> (Amsterdam</a:t>
            </a:r>
            <a:r>
              <a:rPr lang="en-US" dirty="0"/>
              <a:t>)</a:t>
            </a:r>
          </a:p>
        </p:txBody>
      </p:sp>
      <p:sp>
        <p:nvSpPr>
          <p:cNvPr id="6" name="Content Placeholder 5">
            <a:extLst>
              <a:ext uri="{FF2B5EF4-FFF2-40B4-BE49-F238E27FC236}">
                <a16:creationId xmlns:a16="http://schemas.microsoft.com/office/drawing/2014/main" id="{590133EC-232D-414B-AFFC-1F5BB2377A51}"/>
              </a:ext>
            </a:extLst>
          </p:cNvPr>
          <p:cNvSpPr>
            <a:spLocks noGrp="1"/>
          </p:cNvSpPr>
          <p:nvPr>
            <p:ph sz="half" idx="2"/>
          </p:nvPr>
        </p:nvSpPr>
        <p:spPr>
          <a:xfrm>
            <a:off x="6174745" y="2111487"/>
            <a:ext cx="3138026" cy="2910580"/>
          </a:xfrm>
        </p:spPr>
        <p:txBody>
          <a:bodyPr/>
          <a:lstStyle/>
          <a:p>
            <a:r>
              <a:rPr lang="en-US" dirty="0" err="1"/>
              <a:t>Gedragseffecten</a:t>
            </a:r>
            <a:r>
              <a:rPr lang="en-US" dirty="0"/>
              <a:t> </a:t>
            </a:r>
          </a:p>
          <a:p>
            <a:r>
              <a:rPr lang="en-US" dirty="0" err="1"/>
              <a:t>Cadeau</a:t>
            </a:r>
            <a:r>
              <a:rPr lang="en-US" dirty="0"/>
              <a:t>: 15%</a:t>
            </a:r>
          </a:p>
          <a:p>
            <a:r>
              <a:rPr lang="en-US" dirty="0" err="1"/>
              <a:t>Beloning</a:t>
            </a:r>
            <a:r>
              <a:rPr lang="en-US" dirty="0"/>
              <a:t>: 16%</a:t>
            </a:r>
          </a:p>
          <a:p>
            <a:r>
              <a:rPr lang="en-US" dirty="0" err="1"/>
              <a:t>Relatief</a:t>
            </a:r>
            <a:r>
              <a:rPr lang="en-US" dirty="0"/>
              <a:t> </a:t>
            </a:r>
            <a:r>
              <a:rPr lang="en-US" dirty="0" err="1"/>
              <a:t>kortdurend</a:t>
            </a:r>
            <a:endParaRPr lang="en-US" dirty="0"/>
          </a:p>
        </p:txBody>
      </p:sp>
      <p:pic>
        <p:nvPicPr>
          <p:cNvPr id="4" name="Picture 3">
            <a:extLst>
              <a:ext uri="{FF2B5EF4-FFF2-40B4-BE49-F238E27FC236}">
                <a16:creationId xmlns:a16="http://schemas.microsoft.com/office/drawing/2014/main" id="{4A0BCDB0-78B4-C745-9F36-433DB8D725EF}"/>
              </a:ext>
            </a:extLst>
          </p:cNvPr>
          <p:cNvPicPr>
            <a:picLocks noChangeAspect="1"/>
          </p:cNvPicPr>
          <p:nvPr/>
        </p:nvPicPr>
        <p:blipFill>
          <a:blip r:embed="rId2"/>
          <a:stretch>
            <a:fillRect/>
          </a:stretch>
        </p:blipFill>
        <p:spPr>
          <a:xfrm>
            <a:off x="2832819" y="1338578"/>
            <a:ext cx="2602879" cy="1545818"/>
          </a:xfrm>
          <a:prstGeom prst="rect">
            <a:avLst/>
          </a:prstGeom>
        </p:spPr>
      </p:pic>
      <p:pic>
        <p:nvPicPr>
          <p:cNvPr id="5" name="Picture 4">
            <a:extLst>
              <a:ext uri="{FF2B5EF4-FFF2-40B4-BE49-F238E27FC236}">
                <a16:creationId xmlns:a16="http://schemas.microsoft.com/office/drawing/2014/main" id="{7EC02E89-64F1-A841-8793-8824A17C588B}"/>
              </a:ext>
            </a:extLst>
          </p:cNvPr>
          <p:cNvPicPr>
            <a:picLocks noChangeAspect="1"/>
          </p:cNvPicPr>
          <p:nvPr/>
        </p:nvPicPr>
        <p:blipFill>
          <a:blip r:embed="rId3"/>
          <a:stretch>
            <a:fillRect/>
          </a:stretch>
        </p:blipFill>
        <p:spPr>
          <a:xfrm>
            <a:off x="2832818" y="3080301"/>
            <a:ext cx="2586122" cy="1542928"/>
          </a:xfrm>
          <a:prstGeom prst="rect">
            <a:avLst/>
          </a:prstGeom>
        </p:spPr>
      </p:pic>
    </p:spTree>
    <p:extLst>
      <p:ext uri="{BB962C8B-B14F-4D97-AF65-F5344CB8AC3E}">
        <p14:creationId xmlns:p14="http://schemas.microsoft.com/office/powerpoint/2010/main" val="684774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BAB7-0BC4-0040-8485-FF2CE84AC9E0}"/>
              </a:ext>
            </a:extLst>
          </p:cNvPr>
          <p:cNvSpPr>
            <a:spLocks noGrp="1"/>
          </p:cNvSpPr>
          <p:nvPr>
            <p:ph type="title"/>
          </p:nvPr>
        </p:nvSpPr>
        <p:spPr>
          <a:xfrm>
            <a:off x="454294" y="273844"/>
            <a:ext cx="7886700" cy="994172"/>
          </a:xfrm>
        </p:spPr>
        <p:txBody>
          <a:bodyPr>
            <a:normAutofit fontScale="90000"/>
          </a:bodyPr>
          <a:lstStyle/>
          <a:p>
            <a:r>
              <a:rPr lang="en-US" dirty="0" err="1"/>
              <a:t>Interventie</a:t>
            </a:r>
            <a:r>
              <a:rPr lang="en-US" dirty="0"/>
              <a:t> </a:t>
            </a:r>
            <a:r>
              <a:rPr lang="en-US" dirty="0" err="1"/>
              <a:t>effecten</a:t>
            </a:r>
            <a:r>
              <a:rPr lang="en-US" dirty="0"/>
              <a:t> </a:t>
            </a:r>
            <a:r>
              <a:rPr lang="en-US" dirty="0" err="1"/>
              <a:t>cadeau</a:t>
            </a:r>
            <a:r>
              <a:rPr lang="en-US" dirty="0"/>
              <a:t> </a:t>
            </a:r>
            <a:r>
              <a:rPr lang="en-US" dirty="0" err="1"/>
              <a:t>en</a:t>
            </a:r>
            <a:r>
              <a:rPr lang="en-US" dirty="0"/>
              <a:t> </a:t>
            </a:r>
            <a:r>
              <a:rPr lang="en-US" dirty="0" err="1"/>
              <a:t>beloning</a:t>
            </a:r>
            <a:r>
              <a:rPr lang="en-US" dirty="0"/>
              <a:t> op attitudes </a:t>
            </a:r>
            <a:r>
              <a:rPr lang="en-US" dirty="0" err="1"/>
              <a:t>en</a:t>
            </a:r>
            <a:r>
              <a:rPr lang="en-US" dirty="0"/>
              <a:t> </a:t>
            </a:r>
            <a:r>
              <a:rPr lang="en-US" dirty="0" err="1"/>
              <a:t>intenties</a:t>
            </a:r>
            <a:r>
              <a:rPr lang="en-US" dirty="0"/>
              <a:t>:</a:t>
            </a:r>
            <a:br>
              <a:rPr lang="en-US" dirty="0"/>
            </a:br>
            <a:endParaRPr lang="en-US" b="1" dirty="0"/>
          </a:p>
        </p:txBody>
      </p:sp>
      <p:sp>
        <p:nvSpPr>
          <p:cNvPr id="3" name="Content Placeholder 2">
            <a:extLst>
              <a:ext uri="{FF2B5EF4-FFF2-40B4-BE49-F238E27FC236}">
                <a16:creationId xmlns:a16="http://schemas.microsoft.com/office/drawing/2014/main" id="{168151F1-F100-6F40-A5C0-EC1542C26DDE}"/>
              </a:ext>
            </a:extLst>
          </p:cNvPr>
          <p:cNvSpPr>
            <a:spLocks noGrp="1"/>
          </p:cNvSpPr>
          <p:nvPr>
            <p:ph idx="1"/>
          </p:nvPr>
        </p:nvSpPr>
        <p:spPr>
          <a:xfrm>
            <a:off x="352695" y="1369616"/>
            <a:ext cx="8309258" cy="2461919"/>
          </a:xfrm>
          <a:solidFill>
            <a:schemeClr val="bg1"/>
          </a:solidFill>
        </p:spPr>
        <p:txBody>
          <a:bodyPr>
            <a:normAutofit lnSpcReduction="10000"/>
          </a:bodyPr>
          <a:lstStyle/>
          <a:p>
            <a:r>
              <a:rPr lang="en-US" dirty="0" err="1"/>
              <a:t>Cadeau-interventie</a:t>
            </a:r>
            <a:r>
              <a:rPr lang="en-US" dirty="0"/>
              <a:t>: </a:t>
            </a:r>
            <a:r>
              <a:rPr lang="en-US" dirty="0" err="1"/>
              <a:t>positief</a:t>
            </a:r>
            <a:r>
              <a:rPr lang="en-US" dirty="0"/>
              <a:t> effect op attitude </a:t>
            </a:r>
            <a:r>
              <a:rPr lang="en-US" dirty="0" err="1"/>
              <a:t>en</a:t>
            </a:r>
            <a:r>
              <a:rPr lang="en-US" dirty="0"/>
              <a:t> </a:t>
            </a:r>
            <a:r>
              <a:rPr lang="en-US" dirty="0" err="1"/>
              <a:t>intenties</a:t>
            </a:r>
            <a:endParaRPr lang="en-US" dirty="0"/>
          </a:p>
          <a:p>
            <a:r>
              <a:rPr lang="en-US" dirty="0" err="1"/>
              <a:t>Beloningsinterventie</a:t>
            </a:r>
            <a:r>
              <a:rPr lang="en-US" dirty="0"/>
              <a:t>: </a:t>
            </a:r>
            <a:r>
              <a:rPr lang="en-US" dirty="0" err="1"/>
              <a:t>effecten</a:t>
            </a:r>
            <a:r>
              <a:rPr lang="en-US" dirty="0"/>
              <a:t> </a:t>
            </a:r>
            <a:r>
              <a:rPr lang="en-US" dirty="0" err="1"/>
              <a:t>vergelijkbaar</a:t>
            </a:r>
            <a:r>
              <a:rPr lang="en-US" dirty="0"/>
              <a:t> met </a:t>
            </a:r>
            <a:r>
              <a:rPr lang="en-US" dirty="0" err="1"/>
              <a:t>cadeau</a:t>
            </a:r>
            <a:r>
              <a:rPr lang="en-US" dirty="0"/>
              <a:t> maar </a:t>
            </a:r>
            <a:r>
              <a:rPr lang="en-US" dirty="0" err="1"/>
              <a:t>zwakker</a:t>
            </a:r>
            <a:endParaRPr lang="en-US" dirty="0"/>
          </a:p>
          <a:p>
            <a:pPr marL="0" indent="0">
              <a:buNone/>
            </a:pPr>
            <a:endParaRPr lang="en-US" dirty="0"/>
          </a:p>
          <a:p>
            <a:pPr marL="0" indent="0">
              <a:buNone/>
            </a:pPr>
            <a:r>
              <a:rPr lang="en-US" sz="2100" dirty="0" err="1">
                <a:solidFill>
                  <a:schemeClr val="accent1"/>
                </a:solidFill>
              </a:rPr>
              <a:t>Conclusie</a:t>
            </a:r>
            <a:r>
              <a:rPr lang="en-US" dirty="0">
                <a:solidFill>
                  <a:schemeClr val="accent1"/>
                </a:solidFill>
              </a:rPr>
              <a:t> </a:t>
            </a:r>
            <a:endParaRPr lang="en-US" dirty="0"/>
          </a:p>
          <a:p>
            <a:pPr marL="0" indent="0">
              <a:buNone/>
            </a:pPr>
            <a:r>
              <a:rPr lang="en-US" dirty="0" err="1"/>
              <a:t>Beloning</a:t>
            </a:r>
            <a:r>
              <a:rPr lang="en-US" dirty="0"/>
              <a:t> </a:t>
            </a:r>
            <a:r>
              <a:rPr lang="en-US" dirty="0" err="1"/>
              <a:t>en</a:t>
            </a:r>
            <a:r>
              <a:rPr lang="en-US" dirty="0"/>
              <a:t> </a:t>
            </a:r>
            <a:r>
              <a:rPr lang="en-US" dirty="0" err="1"/>
              <a:t>cadeau</a:t>
            </a:r>
            <a:r>
              <a:rPr lang="en-US" dirty="0"/>
              <a:t> </a:t>
            </a:r>
            <a:r>
              <a:rPr lang="en-US" dirty="0" err="1"/>
              <a:t>zijn</a:t>
            </a:r>
            <a:r>
              <a:rPr lang="en-US" dirty="0"/>
              <a:t> </a:t>
            </a:r>
            <a:r>
              <a:rPr lang="en-US" dirty="0" err="1"/>
              <a:t>effectief</a:t>
            </a:r>
            <a:r>
              <a:rPr lang="en-US" dirty="0"/>
              <a:t> op </a:t>
            </a:r>
            <a:r>
              <a:rPr lang="en-US" dirty="0" err="1"/>
              <a:t>korte</a:t>
            </a:r>
            <a:r>
              <a:rPr lang="en-US" dirty="0"/>
              <a:t> </a:t>
            </a:r>
            <a:r>
              <a:rPr lang="en-US" dirty="0" err="1"/>
              <a:t>termijn</a:t>
            </a:r>
            <a:r>
              <a:rPr lang="en-US" dirty="0"/>
              <a:t>, maar </a:t>
            </a:r>
            <a:r>
              <a:rPr lang="en-US" dirty="0" err="1"/>
              <a:t>kunnen</a:t>
            </a:r>
            <a:r>
              <a:rPr lang="en-US" dirty="0"/>
              <a:t> </a:t>
            </a:r>
            <a:r>
              <a:rPr lang="en-US" dirty="0" err="1"/>
              <a:t>wel</a:t>
            </a:r>
            <a:r>
              <a:rPr lang="en-US" dirty="0"/>
              <a:t> </a:t>
            </a:r>
            <a:r>
              <a:rPr lang="en-US" dirty="0" err="1"/>
              <a:t>opstap</a:t>
            </a:r>
            <a:r>
              <a:rPr lang="en-US" dirty="0"/>
              <a:t> </a:t>
            </a:r>
            <a:r>
              <a:rPr lang="en-US" dirty="0" err="1"/>
              <a:t>zijn</a:t>
            </a:r>
            <a:r>
              <a:rPr lang="en-US" dirty="0"/>
              <a:t> </a:t>
            </a:r>
            <a:r>
              <a:rPr lang="en-US" dirty="0" err="1"/>
              <a:t>naar</a:t>
            </a:r>
            <a:r>
              <a:rPr lang="en-US" dirty="0"/>
              <a:t> </a:t>
            </a:r>
            <a:r>
              <a:rPr lang="en-US" dirty="0" err="1"/>
              <a:t>duurzame</a:t>
            </a:r>
            <a:r>
              <a:rPr lang="en-US" dirty="0"/>
              <a:t> </a:t>
            </a:r>
            <a:r>
              <a:rPr lang="en-US" dirty="0" err="1"/>
              <a:t>verandering</a:t>
            </a:r>
            <a:r>
              <a:rPr lang="en-US" dirty="0"/>
              <a:t> via attitudes </a:t>
            </a:r>
            <a:r>
              <a:rPr lang="en-US" dirty="0" err="1"/>
              <a:t>en</a:t>
            </a:r>
            <a:r>
              <a:rPr lang="en-US" dirty="0"/>
              <a:t> </a:t>
            </a:r>
            <a:r>
              <a:rPr lang="en-US" dirty="0" err="1"/>
              <a:t>intenties</a:t>
            </a:r>
            <a:endParaRPr lang="en-US" dirty="0"/>
          </a:p>
          <a:p>
            <a:endParaRPr lang="en-US" dirty="0"/>
          </a:p>
          <a:p>
            <a:pPr marL="0" indent="0">
              <a:buNone/>
            </a:pPr>
            <a:endParaRPr lang="en-US" dirty="0"/>
          </a:p>
        </p:txBody>
      </p:sp>
    </p:spTree>
    <p:extLst>
      <p:ext uri="{BB962C8B-B14F-4D97-AF65-F5344CB8AC3E}">
        <p14:creationId xmlns:p14="http://schemas.microsoft.com/office/powerpoint/2010/main" val="326395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Wees voorbereid op een intensieve dag waar veel van je concentratie en inspanning gevraagd wordt </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7</a:t>
            </a:fld>
            <a:endParaRPr lang="nl-NL" altLang="nl-NL"/>
          </a:p>
        </p:txBody>
      </p:sp>
      <p:pic>
        <p:nvPicPr>
          <p:cNvPr id="8" name="Afbeelding 7">
            <a:extLst>
              <a:ext uri="{FF2B5EF4-FFF2-40B4-BE49-F238E27FC236}">
                <a16:creationId xmlns:a16="http://schemas.microsoft.com/office/drawing/2014/main" id="{68EB0A18-283A-4321-857E-E2D466A0E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983" y="2370484"/>
            <a:ext cx="4159875" cy="2773016"/>
          </a:xfrm>
          <a:prstGeom prst="rect">
            <a:avLst/>
          </a:prstGeom>
        </p:spPr>
      </p:pic>
    </p:spTree>
    <p:extLst>
      <p:ext uri="{BB962C8B-B14F-4D97-AF65-F5344CB8AC3E}">
        <p14:creationId xmlns:p14="http://schemas.microsoft.com/office/powerpoint/2010/main" val="806968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8">
            <a:extLst>
              <a:ext uri="{FF2B5EF4-FFF2-40B4-BE49-F238E27FC236}">
                <a16:creationId xmlns:a16="http://schemas.microsoft.com/office/drawing/2014/main" id="{E9335E3D-7B61-C24A-8415-551CA2659CD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7901" y="1475276"/>
            <a:ext cx="7886700" cy="3058824"/>
          </a:xfrm>
          <a:prstGeom prst="rect">
            <a:avLst/>
          </a:prstGeom>
          <a:noFill/>
          <a:ln>
            <a:noFill/>
          </a:ln>
        </p:spPr>
      </p:pic>
      <p:sp>
        <p:nvSpPr>
          <p:cNvPr id="27" name="Rectangle 26">
            <a:extLst>
              <a:ext uri="{FF2B5EF4-FFF2-40B4-BE49-F238E27FC236}">
                <a16:creationId xmlns:a16="http://schemas.microsoft.com/office/drawing/2014/main" id="{2F1EB9F0-1EEE-0B4F-93BF-B5D19BBB865C}"/>
              </a:ext>
            </a:extLst>
          </p:cNvPr>
          <p:cNvSpPr/>
          <p:nvPr/>
        </p:nvSpPr>
        <p:spPr>
          <a:xfrm>
            <a:off x="508000" y="1848090"/>
            <a:ext cx="1997075" cy="25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sp>
        <p:nvSpPr>
          <p:cNvPr id="13" name="Rectangle 12">
            <a:extLst>
              <a:ext uri="{FF2B5EF4-FFF2-40B4-BE49-F238E27FC236}">
                <a16:creationId xmlns:a16="http://schemas.microsoft.com/office/drawing/2014/main" id="{2F1EB9F0-1EEE-0B4F-93BF-B5D19BBB865C}"/>
              </a:ext>
            </a:extLst>
          </p:cNvPr>
          <p:cNvSpPr/>
          <p:nvPr/>
        </p:nvSpPr>
        <p:spPr>
          <a:xfrm>
            <a:off x="454962" y="2973300"/>
            <a:ext cx="1416676" cy="68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nvGrpSpPr>
          <p:cNvPr id="31" name="Group 30">
            <a:extLst>
              <a:ext uri="{FF2B5EF4-FFF2-40B4-BE49-F238E27FC236}">
                <a16:creationId xmlns:a16="http://schemas.microsoft.com/office/drawing/2014/main" id="{893F1C0C-4CF8-8A44-9EF3-023D7CF3F199}"/>
              </a:ext>
            </a:extLst>
          </p:cNvPr>
          <p:cNvGrpSpPr/>
          <p:nvPr/>
        </p:nvGrpSpPr>
        <p:grpSpPr>
          <a:xfrm>
            <a:off x="607902" y="1909626"/>
            <a:ext cx="1764331" cy="664613"/>
            <a:chOff x="831224" y="2581833"/>
            <a:chExt cx="2352441" cy="974766"/>
          </a:xfrm>
        </p:grpSpPr>
        <p:sp>
          <p:nvSpPr>
            <p:cNvPr id="12" name="Oval 11">
              <a:extLst>
                <a:ext uri="{FF2B5EF4-FFF2-40B4-BE49-F238E27FC236}">
                  <a16:creationId xmlns:a16="http://schemas.microsoft.com/office/drawing/2014/main" id="{BEE5E197-F707-614A-9E1E-85C480638D68}"/>
                </a:ext>
              </a:extLst>
            </p:cNvPr>
            <p:cNvSpPr/>
            <p:nvPr/>
          </p:nvSpPr>
          <p:spPr>
            <a:xfrm>
              <a:off x="831224" y="2581833"/>
              <a:ext cx="1756357" cy="97476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Groepsdoelstellen</a:t>
              </a:r>
              <a:r>
                <a:rPr lang="en-US" sz="1200" dirty="0">
                  <a:solidFill>
                    <a:prstClr val="white"/>
                  </a:solidFill>
                  <a:latin typeface="Trebuchet MS" panose="020B0603020202020204"/>
                </a:rPr>
                <a:t>-fb</a:t>
              </a:r>
            </a:p>
          </p:txBody>
        </p:sp>
        <p:sp>
          <p:nvSpPr>
            <p:cNvPr id="15" name="Pentagon 14">
              <a:extLst>
                <a:ext uri="{FF2B5EF4-FFF2-40B4-BE49-F238E27FC236}">
                  <a16:creationId xmlns:a16="http://schemas.microsoft.com/office/drawing/2014/main" id="{F17AF881-1A9B-DF45-BD19-74E7A6CD2E1B}"/>
                </a:ext>
              </a:extLst>
            </p:cNvPr>
            <p:cNvSpPr/>
            <p:nvPr/>
          </p:nvSpPr>
          <p:spPr>
            <a:xfrm>
              <a:off x="2565479" y="2968037"/>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6" name="Group 25">
            <a:extLst>
              <a:ext uri="{FF2B5EF4-FFF2-40B4-BE49-F238E27FC236}">
                <a16:creationId xmlns:a16="http://schemas.microsoft.com/office/drawing/2014/main" id="{A8E1A7FE-DB27-2A48-AD36-800FE72E768A}"/>
              </a:ext>
            </a:extLst>
          </p:cNvPr>
          <p:cNvGrpSpPr/>
          <p:nvPr/>
        </p:nvGrpSpPr>
        <p:grpSpPr>
          <a:xfrm>
            <a:off x="607901" y="1249380"/>
            <a:ext cx="1660449" cy="704908"/>
            <a:chOff x="889719" y="1613888"/>
            <a:chExt cx="2213932" cy="1033865"/>
          </a:xfrm>
        </p:grpSpPr>
        <p:sp>
          <p:nvSpPr>
            <p:cNvPr id="8" name="Oval 7">
              <a:extLst>
                <a:ext uri="{FF2B5EF4-FFF2-40B4-BE49-F238E27FC236}">
                  <a16:creationId xmlns:a16="http://schemas.microsoft.com/office/drawing/2014/main" id="{019D37D6-CF18-E943-ADCC-AAB18B8229C7}"/>
                </a:ext>
              </a:extLst>
            </p:cNvPr>
            <p:cNvSpPr/>
            <p:nvPr/>
          </p:nvSpPr>
          <p:spPr>
            <a:xfrm>
              <a:off x="889719" y="1613888"/>
              <a:ext cx="1633465" cy="103386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err="1">
                  <a:solidFill>
                    <a:prstClr val="white"/>
                  </a:solidFill>
                  <a:latin typeface="Trebuchet MS" panose="020B0603020202020204"/>
                </a:rPr>
                <a:t>Sociale</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normen</a:t>
              </a:r>
              <a:r>
                <a:rPr lang="en-US" sz="1200" dirty="0">
                  <a:solidFill>
                    <a:prstClr val="white"/>
                  </a:solidFill>
                  <a:latin typeface="Trebuchet MS" panose="020B0603020202020204"/>
                </a:rPr>
                <a:t> </a:t>
              </a:r>
              <a:r>
                <a:rPr lang="en-US" sz="1200" dirty="0" err="1">
                  <a:solidFill>
                    <a:prstClr val="white"/>
                  </a:solidFill>
                  <a:latin typeface="Trebuchet MS" panose="020B0603020202020204"/>
                </a:rPr>
                <a:t>versterken</a:t>
              </a:r>
              <a:endParaRPr lang="en-US" sz="1200" dirty="0">
                <a:solidFill>
                  <a:prstClr val="white"/>
                </a:solidFill>
                <a:latin typeface="Trebuchet MS" panose="020B0603020202020204"/>
              </a:endParaRPr>
            </a:p>
          </p:txBody>
        </p:sp>
        <p:sp>
          <p:nvSpPr>
            <p:cNvPr id="16" name="Pentagon 15">
              <a:extLst>
                <a:ext uri="{FF2B5EF4-FFF2-40B4-BE49-F238E27FC236}">
                  <a16:creationId xmlns:a16="http://schemas.microsoft.com/office/drawing/2014/main" id="{CD62B4AF-A80D-964B-BE5B-2BCB6EF15C6B}"/>
                </a:ext>
              </a:extLst>
            </p:cNvPr>
            <p:cNvSpPr/>
            <p:nvPr/>
          </p:nvSpPr>
          <p:spPr>
            <a:xfrm rot="1428117">
              <a:off x="2485465" y="2359782"/>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grpSp>
        <p:nvGrpSpPr>
          <p:cNvPr id="28" name="Group 27">
            <a:extLst>
              <a:ext uri="{FF2B5EF4-FFF2-40B4-BE49-F238E27FC236}">
                <a16:creationId xmlns:a16="http://schemas.microsoft.com/office/drawing/2014/main" id="{831B5CA4-FEAF-F14B-96F0-AEFB79968F7D}"/>
              </a:ext>
            </a:extLst>
          </p:cNvPr>
          <p:cNvGrpSpPr/>
          <p:nvPr/>
        </p:nvGrpSpPr>
        <p:grpSpPr>
          <a:xfrm>
            <a:off x="635263" y="2569713"/>
            <a:ext cx="1631927" cy="633892"/>
            <a:chOff x="926202" y="3379066"/>
            <a:chExt cx="2175902" cy="929708"/>
          </a:xfrm>
        </p:grpSpPr>
        <p:sp>
          <p:nvSpPr>
            <p:cNvPr id="9" name="Oval 8">
              <a:extLst>
                <a:ext uri="{FF2B5EF4-FFF2-40B4-BE49-F238E27FC236}">
                  <a16:creationId xmlns:a16="http://schemas.microsoft.com/office/drawing/2014/main" id="{771FF89D-3B48-7A48-8C02-35064709C306}"/>
                </a:ext>
              </a:extLst>
            </p:cNvPr>
            <p:cNvSpPr/>
            <p:nvPr/>
          </p:nvSpPr>
          <p:spPr>
            <a:xfrm>
              <a:off x="926202" y="3379066"/>
              <a:ext cx="1584103" cy="92970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dirty="0">
                  <a:solidFill>
                    <a:prstClr val="white"/>
                  </a:solidFill>
                  <a:latin typeface="Trebuchet MS" panose="020B0603020202020204"/>
                </a:rPr>
                <a:t>Social modeling</a:t>
              </a:r>
            </a:p>
          </p:txBody>
        </p:sp>
        <p:sp>
          <p:nvSpPr>
            <p:cNvPr id="17" name="Pentagon 16">
              <a:extLst>
                <a:ext uri="{FF2B5EF4-FFF2-40B4-BE49-F238E27FC236}">
                  <a16:creationId xmlns:a16="http://schemas.microsoft.com/office/drawing/2014/main" id="{D61F1779-53C5-6446-A176-FA6A4481D652}"/>
                </a:ext>
              </a:extLst>
            </p:cNvPr>
            <p:cNvSpPr/>
            <p:nvPr/>
          </p:nvSpPr>
          <p:spPr>
            <a:xfrm rot="20245542">
              <a:off x="2483918" y="3527828"/>
              <a:ext cx="618186" cy="107589"/>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200">
                <a:solidFill>
                  <a:prstClr val="white"/>
                </a:solidFill>
                <a:latin typeface="Trebuchet MS" panose="020B0603020202020204"/>
              </a:endParaRPr>
            </a:p>
          </p:txBody>
        </p:sp>
      </p:grpSp>
      <p:sp>
        <p:nvSpPr>
          <p:cNvPr id="3" name="Title 2"/>
          <p:cNvSpPr>
            <a:spLocks noGrp="1"/>
          </p:cNvSpPr>
          <p:nvPr>
            <p:ph type="title"/>
          </p:nvPr>
        </p:nvSpPr>
        <p:spPr/>
        <p:txBody>
          <a:bodyPr>
            <a:normAutofit/>
          </a:bodyPr>
          <a:lstStyle/>
          <a:p>
            <a:r>
              <a:rPr lang="en-US" dirty="0" err="1"/>
              <a:t>Interventies</a:t>
            </a:r>
            <a:r>
              <a:rPr lang="en-US" dirty="0"/>
              <a:t> </a:t>
            </a:r>
            <a:r>
              <a:rPr lang="en-US" dirty="0" err="1"/>
              <a:t>gericht</a:t>
            </a:r>
            <a:r>
              <a:rPr lang="en-US" dirty="0"/>
              <a:t> op </a:t>
            </a:r>
            <a:r>
              <a:rPr lang="en-US" dirty="0" err="1"/>
              <a:t>sociale</a:t>
            </a:r>
            <a:r>
              <a:rPr lang="en-US" dirty="0"/>
              <a:t> </a:t>
            </a:r>
            <a:r>
              <a:rPr lang="en-US" dirty="0" err="1"/>
              <a:t>motivatie</a:t>
            </a:r>
            <a:endParaRPr lang="en-US" dirty="0"/>
          </a:p>
        </p:txBody>
      </p:sp>
      <p:sp>
        <p:nvSpPr>
          <p:cNvPr id="29" name="TextBox 28">
            <a:extLst>
              <a:ext uri="{FF2B5EF4-FFF2-40B4-BE49-F238E27FC236}">
                <a16:creationId xmlns:a16="http://schemas.microsoft.com/office/drawing/2014/main" id="{98C930E1-9121-574A-AF3A-606EC78864A2}"/>
              </a:ext>
            </a:extLst>
          </p:cNvPr>
          <p:cNvSpPr txBox="1"/>
          <p:nvPr/>
        </p:nvSpPr>
        <p:spPr>
          <a:xfrm>
            <a:off x="2489714" y="2318029"/>
            <a:ext cx="1013419" cy="288541"/>
          </a:xfrm>
          <a:prstGeom prst="rect">
            <a:avLst/>
          </a:prstGeom>
          <a:noFill/>
        </p:spPr>
        <p:txBody>
          <a:bodyPr wrap="none" rtlCol="0">
            <a:spAutoFit/>
          </a:bodyPr>
          <a:lstStyle/>
          <a:p>
            <a:pPr defTabSz="342900"/>
            <a:r>
              <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 </a:t>
            </a:r>
            <a:r>
              <a:rPr lang="en-US" sz="1275" dirty="0" err="1">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rPr>
              <a:t>extrinsiek</a:t>
            </a:r>
            <a:endParaRPr lang="en-US" sz="1275" dirty="0">
              <a:gradFill>
                <a:gsLst>
                  <a:gs pos="0">
                    <a:srgbClr val="90C226">
                      <a:lumMod val="5000"/>
                      <a:lumOff val="95000"/>
                    </a:srgbClr>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atin typeface="Trebuchet MS" panose="020B0603020202020204"/>
            </a:endParaRPr>
          </a:p>
        </p:txBody>
      </p:sp>
      <p:sp>
        <p:nvSpPr>
          <p:cNvPr id="30" name="Pentagon 29">
            <a:extLst>
              <a:ext uri="{FF2B5EF4-FFF2-40B4-BE49-F238E27FC236}">
                <a16:creationId xmlns:a16="http://schemas.microsoft.com/office/drawing/2014/main" id="{A0E2E803-6654-344B-881D-8617D3BFD6BB}"/>
              </a:ext>
            </a:extLst>
          </p:cNvPr>
          <p:cNvSpPr/>
          <p:nvPr/>
        </p:nvSpPr>
        <p:spPr>
          <a:xfrm rot="2013504">
            <a:off x="1794577" y="2992597"/>
            <a:ext cx="522252" cy="5340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Tree>
    <p:extLst>
      <p:ext uri="{BB962C8B-B14F-4D97-AF65-F5344CB8AC3E}">
        <p14:creationId xmlns:p14="http://schemas.microsoft.com/office/powerpoint/2010/main" val="877996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694A-B995-2942-96CD-9FFEAA7E45BF}"/>
              </a:ext>
            </a:extLst>
          </p:cNvPr>
          <p:cNvSpPr>
            <a:spLocks noGrp="1"/>
          </p:cNvSpPr>
          <p:nvPr>
            <p:ph type="title"/>
          </p:nvPr>
        </p:nvSpPr>
        <p:spPr/>
        <p:txBody>
          <a:bodyPr/>
          <a:lstStyle/>
          <a:p>
            <a:r>
              <a:rPr lang="en-US" dirty="0" err="1"/>
              <a:t>Sociale</a:t>
            </a:r>
            <a:r>
              <a:rPr lang="en-US" dirty="0"/>
              <a:t> </a:t>
            </a:r>
            <a:r>
              <a:rPr lang="en-US" dirty="0" err="1"/>
              <a:t>normen</a:t>
            </a:r>
            <a:r>
              <a:rPr lang="en-US" dirty="0"/>
              <a:t>:</a:t>
            </a:r>
          </a:p>
        </p:txBody>
      </p:sp>
      <p:sp>
        <p:nvSpPr>
          <p:cNvPr id="3" name="Content Placeholder 2">
            <a:extLst>
              <a:ext uri="{FF2B5EF4-FFF2-40B4-BE49-F238E27FC236}">
                <a16:creationId xmlns:a16="http://schemas.microsoft.com/office/drawing/2014/main" id="{985CDB41-4E7F-7940-A18E-E9CC517970DA}"/>
              </a:ext>
            </a:extLst>
          </p:cNvPr>
          <p:cNvSpPr>
            <a:spLocks noGrp="1"/>
          </p:cNvSpPr>
          <p:nvPr>
            <p:ph idx="1"/>
          </p:nvPr>
        </p:nvSpPr>
        <p:spPr>
          <a:xfrm>
            <a:off x="455820" y="1014598"/>
            <a:ext cx="6447501" cy="3856947"/>
          </a:xfrm>
        </p:spPr>
        <p:txBody>
          <a:bodyPr>
            <a:normAutofit/>
          </a:bodyPr>
          <a:lstStyle/>
          <a:p>
            <a:r>
              <a:rPr lang="nl-NL" sz="1350" dirty="0"/>
              <a:t>Boodschappen op zakjes (Utrecht) onvoldoende gezien en slecht herkend (geen passieve herinnering). Herinnering van boodschappen beide pilots is zeer matig  (4%-16%) </a:t>
            </a:r>
          </a:p>
          <a:p>
            <a:r>
              <a:rPr lang="nl-NL" sz="1350" dirty="0"/>
              <a:t>In Almere geen verschil in blootstelling aan boodschap interventie-controlegroep (vermenging).</a:t>
            </a:r>
          </a:p>
          <a:p>
            <a:r>
              <a:rPr lang="nl-NL" sz="1350" dirty="0"/>
              <a:t>In beiden pilots sociale norm in interventiegroep niet sterker dan in controlegroepen.</a:t>
            </a:r>
          </a:p>
          <a:p>
            <a:r>
              <a:rPr lang="en-US" sz="1350" dirty="0" err="1"/>
              <a:t>Interventies</a:t>
            </a:r>
            <a:r>
              <a:rPr lang="en-US" sz="1350" dirty="0"/>
              <a:t> </a:t>
            </a:r>
            <a:r>
              <a:rPr lang="en-US" sz="1350" dirty="0" err="1"/>
              <a:t>geen</a:t>
            </a:r>
            <a:r>
              <a:rPr lang="en-US" sz="1350" dirty="0"/>
              <a:t> basis om </a:t>
            </a:r>
            <a:r>
              <a:rPr lang="en-US" sz="1350" dirty="0" err="1"/>
              <a:t>gedragseffecten</a:t>
            </a:r>
            <a:r>
              <a:rPr lang="en-US" sz="1350" dirty="0"/>
              <a:t> </a:t>
            </a:r>
            <a:r>
              <a:rPr lang="en-US" sz="1350" dirty="0" err="1"/>
              <a:t>te</a:t>
            </a:r>
            <a:r>
              <a:rPr lang="en-US" sz="1350" dirty="0"/>
              <a:t> </a:t>
            </a:r>
            <a:r>
              <a:rPr lang="en-US" sz="1350" dirty="0" err="1"/>
              <a:t>toetsen</a:t>
            </a:r>
            <a:endParaRPr lang="en-US" sz="1350" dirty="0"/>
          </a:p>
          <a:p>
            <a:r>
              <a:rPr lang="en-US" sz="1350" dirty="0" err="1"/>
              <a:t>Beter</a:t>
            </a:r>
            <a:r>
              <a:rPr lang="en-US" sz="1350" dirty="0"/>
              <a:t> </a:t>
            </a:r>
            <a:r>
              <a:rPr lang="en-US" sz="1350" dirty="0" err="1"/>
              <a:t>pretesten</a:t>
            </a:r>
            <a:r>
              <a:rPr lang="en-US" sz="1350" dirty="0"/>
              <a:t>!</a:t>
            </a:r>
          </a:p>
          <a:p>
            <a:endParaRPr lang="en-US" sz="1350" dirty="0"/>
          </a:p>
          <a:p>
            <a:pPr marL="0" indent="0">
              <a:buNone/>
            </a:pPr>
            <a:endParaRPr lang="en-US" sz="1350" dirty="0"/>
          </a:p>
          <a:p>
            <a:endParaRPr lang="nl-NL" sz="1350" dirty="0"/>
          </a:p>
          <a:p>
            <a:endParaRPr lang="nl-NL" sz="1350" dirty="0"/>
          </a:p>
          <a:p>
            <a:endParaRPr lang="nl-NL" dirty="0"/>
          </a:p>
          <a:p>
            <a:endParaRPr lang="nl-NL" dirty="0"/>
          </a:p>
          <a:p>
            <a:endParaRPr lang="en-US" dirty="0"/>
          </a:p>
        </p:txBody>
      </p:sp>
    </p:spTree>
    <p:extLst>
      <p:ext uri="{BB962C8B-B14F-4D97-AF65-F5344CB8AC3E}">
        <p14:creationId xmlns:p14="http://schemas.microsoft.com/office/powerpoint/2010/main" val="7199217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3CC9-DF09-E54C-9A61-D3E6B4D29B43}"/>
              </a:ext>
            </a:extLst>
          </p:cNvPr>
          <p:cNvSpPr>
            <a:spLocks noGrp="1"/>
          </p:cNvSpPr>
          <p:nvPr>
            <p:ph type="title"/>
          </p:nvPr>
        </p:nvSpPr>
        <p:spPr>
          <a:xfrm>
            <a:off x="1414605" y="0"/>
            <a:ext cx="4782457" cy="958850"/>
          </a:xfrm>
        </p:spPr>
        <p:txBody>
          <a:bodyPr>
            <a:normAutofit/>
          </a:bodyPr>
          <a:lstStyle/>
          <a:p>
            <a:r>
              <a:rPr lang="en-US" sz="2700" dirty="0"/>
              <a:t>Social modeling</a:t>
            </a:r>
          </a:p>
        </p:txBody>
      </p:sp>
      <p:pic>
        <p:nvPicPr>
          <p:cNvPr id="4" name="Afbeelding 4">
            <a:extLst>
              <a:ext uri="{FF2B5EF4-FFF2-40B4-BE49-F238E27FC236}">
                <a16:creationId xmlns:a16="http://schemas.microsoft.com/office/drawing/2014/main" id="{73585486-DE19-F04E-9A66-88F17BF18587}"/>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805833" y="1491853"/>
            <a:ext cx="3177528" cy="2136251"/>
          </a:xfrm>
          <a:prstGeom prst="rect">
            <a:avLst/>
          </a:prstGeom>
          <a:noFill/>
          <a:ln>
            <a:noFill/>
          </a:ln>
        </p:spPr>
      </p:pic>
      <p:sp>
        <p:nvSpPr>
          <p:cNvPr id="5" name="Text Placeholder 4">
            <a:extLst>
              <a:ext uri="{FF2B5EF4-FFF2-40B4-BE49-F238E27FC236}">
                <a16:creationId xmlns:a16="http://schemas.microsoft.com/office/drawing/2014/main" id="{AAEA4529-E08F-204B-AA1E-992BC3766A14}"/>
              </a:ext>
            </a:extLst>
          </p:cNvPr>
          <p:cNvSpPr>
            <a:spLocks noGrp="1"/>
          </p:cNvSpPr>
          <p:nvPr>
            <p:ph type="body" sz="half" idx="2"/>
          </p:nvPr>
        </p:nvSpPr>
        <p:spPr>
          <a:xfrm>
            <a:off x="115784" y="1237344"/>
            <a:ext cx="3690049" cy="3400524"/>
          </a:xfrm>
        </p:spPr>
        <p:txBody>
          <a:bodyPr>
            <a:normAutofit fontScale="92500" lnSpcReduction="10000"/>
          </a:bodyPr>
          <a:lstStyle/>
          <a:p>
            <a:pPr marL="214313" indent="-214313">
              <a:buFont typeface="Arial" panose="020B0604020202020204" pitchFamily="34" charset="0"/>
              <a:buChar char="•"/>
            </a:pPr>
            <a:r>
              <a:rPr lang="en-US" sz="1800" dirty="0" err="1"/>
              <a:t>Leren</a:t>
            </a:r>
            <a:r>
              <a:rPr lang="en-US" sz="1800" dirty="0"/>
              <a:t> door </a:t>
            </a:r>
            <a:r>
              <a:rPr lang="en-US" sz="1800" dirty="0" err="1"/>
              <a:t>observatie</a:t>
            </a:r>
            <a:r>
              <a:rPr lang="en-US" sz="1800" dirty="0"/>
              <a:t> van model</a:t>
            </a:r>
          </a:p>
          <a:p>
            <a:pPr marL="214313" indent="-214313">
              <a:buFont typeface="Arial" panose="020B0604020202020204" pitchFamily="34" charset="0"/>
              <a:buChar char="•"/>
            </a:pPr>
            <a:r>
              <a:rPr lang="en-US" sz="1800" dirty="0" err="1"/>
              <a:t>Bewoner</a:t>
            </a:r>
            <a:r>
              <a:rPr lang="en-US" sz="1800" dirty="0"/>
              <a:t> </a:t>
            </a:r>
            <a:r>
              <a:rPr lang="en-US" sz="1800" dirty="0" err="1"/>
              <a:t>leert</a:t>
            </a:r>
            <a:r>
              <a:rPr lang="en-US" sz="1800" dirty="0"/>
              <a:t> hoe </a:t>
            </a:r>
            <a:r>
              <a:rPr lang="en-US" sz="1800" dirty="0" err="1"/>
              <a:t>afval</a:t>
            </a:r>
            <a:r>
              <a:rPr lang="en-US" sz="1800" dirty="0"/>
              <a:t> </a:t>
            </a:r>
            <a:r>
              <a:rPr lang="en-US" sz="1800" dirty="0" err="1"/>
              <a:t>te</a:t>
            </a:r>
            <a:r>
              <a:rPr lang="en-US" sz="1800" dirty="0"/>
              <a:t> </a:t>
            </a:r>
            <a:r>
              <a:rPr lang="en-US" sz="1800" dirty="0" err="1"/>
              <a:t>scheiden</a:t>
            </a:r>
            <a:r>
              <a:rPr lang="en-US" sz="1800" dirty="0"/>
              <a:t> in </a:t>
            </a:r>
            <a:r>
              <a:rPr lang="en-US" sz="1800" dirty="0" err="1"/>
              <a:t>vijf</a:t>
            </a:r>
            <a:r>
              <a:rPr lang="en-US" sz="1800" dirty="0"/>
              <a:t> </a:t>
            </a:r>
            <a:r>
              <a:rPr lang="en-US" sz="1800" dirty="0" err="1"/>
              <a:t>stappen</a:t>
            </a:r>
            <a:endParaRPr lang="en-US" sz="1800" dirty="0"/>
          </a:p>
          <a:p>
            <a:pPr marL="214313" indent="-214313">
              <a:buFont typeface="Arial" panose="020B0604020202020204" pitchFamily="34" charset="0"/>
              <a:buChar char="•"/>
            </a:pPr>
            <a:r>
              <a:rPr lang="en-US" sz="1800" dirty="0" err="1"/>
              <a:t>Buurtbewoners</a:t>
            </a:r>
            <a:r>
              <a:rPr lang="en-US" sz="1800" dirty="0"/>
              <a:t> </a:t>
            </a:r>
            <a:r>
              <a:rPr lang="en-US" sz="1800" dirty="0" err="1"/>
              <a:t>als</a:t>
            </a:r>
            <a:r>
              <a:rPr lang="en-US" sz="1800" dirty="0"/>
              <a:t> model (4x): Model </a:t>
            </a:r>
            <a:r>
              <a:rPr lang="en-US" sz="1800" dirty="0" err="1"/>
              <a:t>vergelijkbaar</a:t>
            </a:r>
            <a:r>
              <a:rPr lang="en-US" sz="1800" dirty="0"/>
              <a:t> met </a:t>
            </a:r>
            <a:r>
              <a:rPr lang="en-US" sz="1800" dirty="0" err="1"/>
              <a:t>bewoner</a:t>
            </a:r>
            <a:r>
              <a:rPr lang="en-US" sz="1800" dirty="0"/>
              <a:t> </a:t>
            </a:r>
            <a:r>
              <a:rPr lang="en-US" sz="1800" dirty="0" err="1"/>
              <a:t>en</a:t>
            </a:r>
            <a:r>
              <a:rPr lang="en-US" sz="1800" dirty="0"/>
              <a:t> in </a:t>
            </a:r>
            <a:r>
              <a:rPr lang="en-US" sz="1800" dirty="0" err="1"/>
              <a:t>zelfde</a:t>
            </a:r>
            <a:r>
              <a:rPr lang="en-US" sz="1800" dirty="0"/>
              <a:t> </a:t>
            </a:r>
            <a:r>
              <a:rPr lang="en-US" sz="1800" dirty="0" err="1"/>
              <a:t>omstandigheden</a:t>
            </a:r>
            <a:r>
              <a:rPr lang="en-US" sz="1800" dirty="0"/>
              <a:t>, </a:t>
            </a:r>
          </a:p>
          <a:p>
            <a:pPr marL="214313" indent="-214313">
              <a:buFont typeface="Arial" panose="020B0604020202020204" pitchFamily="34" charset="0"/>
              <a:buChar char="•"/>
            </a:pPr>
            <a:r>
              <a:rPr lang="en-US" sz="1800" dirty="0" err="1"/>
              <a:t>Leereffect</a:t>
            </a:r>
            <a:r>
              <a:rPr lang="en-US" sz="1800" dirty="0"/>
              <a:t> </a:t>
            </a:r>
            <a:r>
              <a:rPr lang="en-US" sz="1800" dirty="0" err="1"/>
              <a:t>wordt</a:t>
            </a:r>
            <a:r>
              <a:rPr lang="en-US" sz="1800" dirty="0"/>
              <a:t> </a:t>
            </a:r>
            <a:r>
              <a:rPr lang="en-US" sz="1800" dirty="0" err="1"/>
              <a:t>versterkt</a:t>
            </a:r>
            <a:r>
              <a:rPr lang="en-US" sz="1800" dirty="0"/>
              <a:t> </a:t>
            </a:r>
            <a:r>
              <a:rPr lang="en-US" sz="1800" dirty="0" err="1"/>
              <a:t>indien</a:t>
            </a:r>
            <a:r>
              <a:rPr lang="en-US" sz="1800" dirty="0"/>
              <a:t> model </a:t>
            </a:r>
            <a:r>
              <a:rPr lang="en-US" sz="1800" dirty="0" err="1"/>
              <a:t>positieve</a:t>
            </a:r>
            <a:r>
              <a:rPr lang="en-US" sz="1800" dirty="0"/>
              <a:t> </a:t>
            </a:r>
            <a:r>
              <a:rPr lang="en-US" sz="1800" dirty="0" err="1"/>
              <a:t>gevolgen</a:t>
            </a:r>
            <a:r>
              <a:rPr lang="en-US" sz="1800" dirty="0"/>
              <a:t> </a:t>
            </a:r>
            <a:r>
              <a:rPr lang="en-US" sz="1800" dirty="0" err="1"/>
              <a:t>ervaart</a:t>
            </a:r>
            <a:r>
              <a:rPr lang="en-US" sz="1800" dirty="0"/>
              <a:t>, is </a:t>
            </a:r>
            <a:r>
              <a:rPr lang="en-US" sz="1800" dirty="0" err="1"/>
              <a:t>er</a:t>
            </a:r>
            <a:r>
              <a:rPr lang="en-US" sz="1800" dirty="0"/>
              <a:t> </a:t>
            </a:r>
            <a:r>
              <a:rPr lang="en-US" sz="1800" dirty="0" err="1"/>
              <a:t>blij</a:t>
            </a:r>
            <a:r>
              <a:rPr lang="en-US" sz="1800" dirty="0"/>
              <a:t> </a:t>
            </a:r>
            <a:r>
              <a:rPr lang="en-US" sz="1800" dirty="0" err="1"/>
              <a:t>mee</a:t>
            </a:r>
            <a:endParaRPr lang="en-US" sz="1800" dirty="0"/>
          </a:p>
          <a:p>
            <a:pPr marL="214313" indent="-214313">
              <a:buFont typeface="Arial" panose="020B0604020202020204" pitchFamily="34" charset="0"/>
              <a:buChar char="•"/>
            </a:pPr>
            <a:r>
              <a:rPr lang="en-US" sz="1800" dirty="0"/>
              <a:t>70% 2-4 strips </a:t>
            </a:r>
            <a:r>
              <a:rPr lang="en-US" sz="1800" dirty="0" err="1"/>
              <a:t>gelezen</a:t>
            </a:r>
            <a:endParaRPr lang="en-US" sz="1800" dirty="0"/>
          </a:p>
          <a:p>
            <a:pPr marL="214313" indent="-214313">
              <a:buFont typeface="Arial" panose="020B0604020202020204" pitchFamily="34" charset="0"/>
              <a:buChar char="•"/>
            </a:pPr>
            <a:r>
              <a:rPr lang="en-US" sz="1800" dirty="0"/>
              <a:t>53% </a:t>
            </a:r>
            <a:r>
              <a:rPr lang="en-US" sz="1800" dirty="0" err="1"/>
              <a:t>vond</a:t>
            </a:r>
            <a:r>
              <a:rPr lang="en-US" sz="1800" dirty="0"/>
              <a:t> </a:t>
            </a:r>
            <a:r>
              <a:rPr lang="en-US" sz="1800" dirty="0" err="1"/>
              <a:t>nuttig</a:t>
            </a:r>
            <a:r>
              <a:rPr lang="en-US" sz="1800" dirty="0"/>
              <a:t> (Schiedam)</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1319041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4BE2-E1DC-5B49-98AA-14974DBD8B54}"/>
              </a:ext>
            </a:extLst>
          </p:cNvPr>
          <p:cNvSpPr>
            <a:spLocks noGrp="1"/>
          </p:cNvSpPr>
          <p:nvPr>
            <p:ph type="title"/>
          </p:nvPr>
        </p:nvSpPr>
        <p:spPr>
          <a:xfrm>
            <a:off x="574908" y="-353758"/>
            <a:ext cx="6784897" cy="958850"/>
          </a:xfrm>
        </p:spPr>
        <p:txBody>
          <a:bodyPr>
            <a:normAutofit/>
          </a:bodyPr>
          <a:lstStyle/>
          <a:p>
            <a:r>
              <a:rPr lang="en-US" sz="2700" dirty="0" err="1"/>
              <a:t>Groepsdoelen</a:t>
            </a:r>
            <a:r>
              <a:rPr lang="en-US" sz="2700" dirty="0"/>
              <a:t> </a:t>
            </a:r>
            <a:r>
              <a:rPr lang="en-US" sz="2700" dirty="0" err="1"/>
              <a:t>stellen</a:t>
            </a:r>
            <a:r>
              <a:rPr lang="en-US" sz="2700" dirty="0"/>
              <a:t> met feedback</a:t>
            </a:r>
          </a:p>
        </p:txBody>
      </p:sp>
      <p:sp>
        <p:nvSpPr>
          <p:cNvPr id="3" name="Content Placeholder 2">
            <a:extLst>
              <a:ext uri="{FF2B5EF4-FFF2-40B4-BE49-F238E27FC236}">
                <a16:creationId xmlns:a16="http://schemas.microsoft.com/office/drawing/2014/main" id="{82B3E8A0-47F2-6C4C-BFBD-6237F92412D6}"/>
              </a:ext>
            </a:extLst>
          </p:cNvPr>
          <p:cNvSpPr>
            <a:spLocks noGrp="1"/>
          </p:cNvSpPr>
          <p:nvPr>
            <p:ph idx="1"/>
          </p:nvPr>
        </p:nvSpPr>
        <p:spPr>
          <a:xfrm>
            <a:off x="4054265" y="825017"/>
            <a:ext cx="3914078" cy="3768755"/>
          </a:xfrm>
          <a:blipFill>
            <a:blip r:embed="rId3"/>
            <a:tile tx="0" ty="0" sx="100000" sy="100000" flip="none" algn="tl"/>
          </a:blipFill>
        </p:spPr>
        <p:txBody>
          <a:bodyPr>
            <a:normAutofit lnSpcReduction="10000"/>
          </a:bodyPr>
          <a:lstStyle/>
          <a:p>
            <a:r>
              <a:rPr lang="nl-NL" sz="1800" dirty="0"/>
              <a:t>Het kan echt nog een stuk beter. Zet hem op met uw buurt! Doet u ook al mee?</a:t>
            </a:r>
            <a:endParaRPr lang="en-US" sz="1800" dirty="0"/>
          </a:p>
          <a:p>
            <a:r>
              <a:rPr lang="nl-NL" sz="1800" dirty="0"/>
              <a:t>**	Het kan dus nog wel een stuk beter. Doet u ook al mee?</a:t>
            </a:r>
            <a:endParaRPr lang="en-US" sz="1800" dirty="0"/>
          </a:p>
          <a:p>
            <a:r>
              <a:rPr lang="nl-NL" sz="1800" dirty="0"/>
              <a:t>***	Uw buurt is aardig op weg. Ga voor de vierde ster! Doet u ook al mee?</a:t>
            </a:r>
            <a:endParaRPr lang="en-US" sz="1800" dirty="0"/>
          </a:p>
          <a:p>
            <a:r>
              <a:rPr lang="nl-NL" sz="1800" dirty="0"/>
              <a:t>****	Uw buurt is al goed bezig, het doel is bijna behaald. Op naar de vijfde ster!</a:t>
            </a:r>
            <a:endParaRPr lang="en-US" sz="1800" dirty="0"/>
          </a:p>
          <a:p>
            <a:r>
              <a:rPr lang="nl-NL" sz="1800" dirty="0"/>
              <a:t>*****	Uw buurt is goed bezig. Ga zo door!</a:t>
            </a:r>
            <a:endParaRPr lang="en-US" sz="1800" dirty="0"/>
          </a:p>
          <a:p>
            <a:endParaRPr lang="en-US" sz="2100" dirty="0"/>
          </a:p>
        </p:txBody>
      </p:sp>
      <p:sp>
        <p:nvSpPr>
          <p:cNvPr id="4" name="Text Placeholder 3">
            <a:extLst>
              <a:ext uri="{FF2B5EF4-FFF2-40B4-BE49-F238E27FC236}">
                <a16:creationId xmlns:a16="http://schemas.microsoft.com/office/drawing/2014/main" id="{10ED36EB-2B0A-B749-8AF8-C950B75C1F67}"/>
              </a:ext>
            </a:extLst>
          </p:cNvPr>
          <p:cNvSpPr>
            <a:spLocks noGrp="1"/>
          </p:cNvSpPr>
          <p:nvPr>
            <p:ph type="body" sz="half" idx="2"/>
          </p:nvPr>
        </p:nvSpPr>
        <p:spPr>
          <a:xfrm>
            <a:off x="336395" y="1014496"/>
            <a:ext cx="3445727" cy="3897351"/>
          </a:xfrm>
        </p:spPr>
        <p:txBody>
          <a:bodyPr/>
          <a:lstStyle/>
          <a:p>
            <a:r>
              <a:rPr lang="en-US" sz="2100" dirty="0" err="1"/>
              <a:t>Aanbieden</a:t>
            </a:r>
            <a:r>
              <a:rPr lang="en-US" sz="2100" dirty="0"/>
              <a:t> van </a:t>
            </a:r>
            <a:r>
              <a:rPr lang="en-US" sz="2100" dirty="0" err="1"/>
              <a:t>een</a:t>
            </a:r>
            <a:r>
              <a:rPr lang="en-US" sz="2100" dirty="0"/>
              <a:t> </a:t>
            </a:r>
            <a:r>
              <a:rPr lang="en-US" sz="2100" dirty="0" err="1"/>
              <a:t>collectief</a:t>
            </a:r>
            <a:r>
              <a:rPr lang="en-US" sz="2100" dirty="0"/>
              <a:t> </a:t>
            </a:r>
            <a:r>
              <a:rPr lang="en-US" sz="2100" dirty="0" err="1"/>
              <a:t>doel</a:t>
            </a:r>
            <a:r>
              <a:rPr lang="en-US" sz="2100" dirty="0"/>
              <a:t> (</a:t>
            </a:r>
            <a:r>
              <a:rPr lang="en-US" sz="2100" dirty="0" err="1"/>
              <a:t>groep</a:t>
            </a:r>
            <a:r>
              <a:rPr lang="en-US" sz="2100" dirty="0"/>
              <a:t> </a:t>
            </a:r>
            <a:r>
              <a:rPr lang="en-US" sz="2100" dirty="0" err="1"/>
              <a:t>nabij</a:t>
            </a:r>
            <a:r>
              <a:rPr lang="en-US" sz="2100" dirty="0"/>
              <a:t> container)</a:t>
            </a:r>
          </a:p>
          <a:p>
            <a:r>
              <a:rPr lang="en-US" sz="2100" dirty="0"/>
              <a:t>Feedback over </a:t>
            </a:r>
            <a:r>
              <a:rPr lang="en-US" sz="2100" dirty="0" err="1"/>
              <a:t>groepsprestatie</a:t>
            </a:r>
            <a:r>
              <a:rPr lang="en-US" sz="2100" dirty="0"/>
              <a:t>, </a:t>
            </a:r>
            <a:r>
              <a:rPr lang="en-US" sz="2100" dirty="0" err="1"/>
              <a:t>maandelijks</a:t>
            </a:r>
            <a:endParaRPr lang="en-US" sz="2100" dirty="0"/>
          </a:p>
          <a:p>
            <a:r>
              <a:rPr lang="en-US" sz="2100" dirty="0" err="1"/>
              <a:t>Motiveert</a:t>
            </a:r>
            <a:r>
              <a:rPr lang="en-US" sz="2100" dirty="0"/>
              <a:t> </a:t>
            </a:r>
            <a:r>
              <a:rPr lang="en-US" sz="2100" dirty="0" err="1"/>
              <a:t>bijdrage</a:t>
            </a:r>
            <a:r>
              <a:rPr lang="en-US" sz="2100" dirty="0"/>
              <a:t> </a:t>
            </a:r>
            <a:r>
              <a:rPr lang="en-US" sz="2100" dirty="0" err="1"/>
              <a:t>aan</a:t>
            </a:r>
            <a:r>
              <a:rPr lang="en-US" sz="2100" dirty="0"/>
              <a:t> </a:t>
            </a:r>
            <a:r>
              <a:rPr lang="en-US" sz="2100" dirty="0" err="1"/>
              <a:t>gezamenlijke</a:t>
            </a:r>
            <a:r>
              <a:rPr lang="en-US" sz="2100" dirty="0"/>
              <a:t> </a:t>
            </a:r>
            <a:r>
              <a:rPr lang="en-US" sz="2100" dirty="0" err="1"/>
              <a:t>prestatie</a:t>
            </a:r>
            <a:endParaRPr lang="en-US" sz="2100" dirty="0"/>
          </a:p>
          <a:p>
            <a:endParaRPr lang="en-US" sz="2100" dirty="0"/>
          </a:p>
          <a:p>
            <a:endParaRPr lang="en-US" dirty="0"/>
          </a:p>
        </p:txBody>
      </p:sp>
    </p:spTree>
    <p:extLst>
      <p:ext uri="{BB962C8B-B14F-4D97-AF65-F5344CB8AC3E}">
        <p14:creationId xmlns:p14="http://schemas.microsoft.com/office/powerpoint/2010/main" val="7182973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7098145" cy="645641"/>
          </a:xfrm>
        </p:spPr>
        <p:txBody>
          <a:bodyPr>
            <a:normAutofit fontScale="90000"/>
          </a:bodyPr>
          <a:lstStyle/>
          <a:p>
            <a:r>
              <a:rPr lang="en-US" dirty="0" err="1"/>
              <a:t>Gedragseffecten</a:t>
            </a:r>
            <a:r>
              <a:rPr lang="en-US" dirty="0"/>
              <a:t> </a:t>
            </a:r>
            <a:r>
              <a:rPr lang="en-US" dirty="0" err="1"/>
              <a:t>sociale</a:t>
            </a:r>
            <a:r>
              <a:rPr lang="en-US" dirty="0"/>
              <a:t> </a:t>
            </a:r>
            <a:r>
              <a:rPr lang="en-US" dirty="0" err="1"/>
              <a:t>motivatie</a:t>
            </a:r>
            <a:r>
              <a:rPr lang="en-US" dirty="0"/>
              <a:t> </a:t>
            </a:r>
            <a:r>
              <a:rPr lang="en-US" dirty="0" err="1"/>
              <a:t>interventies</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5" name="TextBox 4"/>
          <p:cNvSpPr txBox="1"/>
          <p:nvPr/>
        </p:nvSpPr>
        <p:spPr>
          <a:xfrm>
            <a:off x="1081471" y="3309388"/>
            <a:ext cx="1685654" cy="507831"/>
          </a:xfrm>
          <a:prstGeom prst="rect">
            <a:avLst/>
          </a:prstGeom>
          <a:noFill/>
        </p:spPr>
        <p:txBody>
          <a:bodyPr wrap="none" rtlCol="0">
            <a:spAutoFit/>
          </a:bodyPr>
          <a:lstStyle/>
          <a:p>
            <a:pPr defTabSz="342900"/>
            <a:r>
              <a:rPr lang="en-US" sz="1500" dirty="0">
                <a:solidFill>
                  <a:prstClr val="black"/>
                </a:solidFill>
                <a:latin typeface="Trebuchet MS" panose="020B0603020202020204"/>
              </a:rPr>
              <a:t>Pos. </a:t>
            </a:r>
            <a:r>
              <a:rPr lang="en-US" sz="1500" dirty="0" err="1">
                <a:solidFill>
                  <a:prstClr val="black"/>
                </a:solidFill>
                <a:latin typeface="Trebuchet MS" panose="020B0603020202020204"/>
              </a:rPr>
              <a:t>sociale</a:t>
            </a:r>
            <a:r>
              <a:rPr lang="en-US" sz="1500" dirty="0">
                <a:solidFill>
                  <a:prstClr val="black"/>
                </a:solidFill>
                <a:latin typeface="Trebuchet MS" panose="020B0603020202020204"/>
              </a:rPr>
              <a:t> norm</a:t>
            </a:r>
          </a:p>
          <a:p>
            <a:pPr algn="ctr" defTabSz="342900"/>
            <a:r>
              <a:rPr lang="en-US" sz="1200" dirty="0">
                <a:solidFill>
                  <a:prstClr val="black"/>
                </a:solidFill>
                <a:latin typeface="Trebuchet MS" panose="020B0603020202020204"/>
              </a:rPr>
              <a:t>(Utrecht, GFE)</a:t>
            </a:r>
          </a:p>
        </p:txBody>
      </p:sp>
      <p:pic>
        <p:nvPicPr>
          <p:cNvPr id="8" name="Picture 7"/>
          <p:cNvPicPr>
            <a:picLocks noChangeAspect="1"/>
          </p:cNvPicPr>
          <p:nvPr/>
        </p:nvPicPr>
        <p:blipFill>
          <a:blip r:embed="rId3"/>
          <a:stretch>
            <a:fillRect/>
          </a:stretch>
        </p:blipFill>
        <p:spPr>
          <a:xfrm>
            <a:off x="344534" y="1606576"/>
            <a:ext cx="2593381" cy="1545818"/>
          </a:xfrm>
          <a:prstGeom prst="rect">
            <a:avLst/>
          </a:prstGeom>
        </p:spPr>
      </p:pic>
      <p:pic>
        <p:nvPicPr>
          <p:cNvPr id="9" name="Picture 8"/>
          <p:cNvPicPr>
            <a:picLocks noChangeAspect="1"/>
          </p:cNvPicPr>
          <p:nvPr/>
        </p:nvPicPr>
        <p:blipFill>
          <a:blip r:embed="rId4"/>
          <a:stretch>
            <a:fillRect/>
          </a:stretch>
        </p:blipFill>
        <p:spPr>
          <a:xfrm>
            <a:off x="2959546" y="1555952"/>
            <a:ext cx="2600438" cy="1560000"/>
          </a:xfrm>
          <a:prstGeom prst="rect">
            <a:avLst/>
          </a:prstGeom>
        </p:spPr>
      </p:pic>
      <p:sp>
        <p:nvSpPr>
          <p:cNvPr id="13" name="TextBox 12"/>
          <p:cNvSpPr txBox="1"/>
          <p:nvPr/>
        </p:nvSpPr>
        <p:spPr>
          <a:xfrm>
            <a:off x="3593568" y="3309387"/>
            <a:ext cx="1729961" cy="507831"/>
          </a:xfrm>
          <a:prstGeom prst="rect">
            <a:avLst/>
          </a:prstGeom>
          <a:noFill/>
        </p:spPr>
        <p:txBody>
          <a:bodyPr wrap="none" rtlCol="0">
            <a:spAutoFit/>
          </a:bodyPr>
          <a:lstStyle/>
          <a:p>
            <a:pPr defTabSz="342900"/>
            <a:r>
              <a:rPr lang="en-US" sz="1500" dirty="0">
                <a:solidFill>
                  <a:prstClr val="black"/>
                </a:solidFill>
                <a:latin typeface="Trebuchet MS" panose="020B0603020202020204"/>
              </a:rPr>
              <a:t>Neg. </a:t>
            </a:r>
            <a:r>
              <a:rPr lang="en-US" sz="1500" dirty="0" err="1">
                <a:solidFill>
                  <a:prstClr val="black"/>
                </a:solidFill>
                <a:latin typeface="Trebuchet MS" panose="020B0603020202020204"/>
              </a:rPr>
              <a:t>sociale</a:t>
            </a:r>
            <a:r>
              <a:rPr lang="en-US" sz="1500" dirty="0">
                <a:solidFill>
                  <a:prstClr val="black"/>
                </a:solidFill>
                <a:latin typeface="Trebuchet MS" panose="020B0603020202020204"/>
              </a:rPr>
              <a:t> norm</a:t>
            </a:r>
          </a:p>
          <a:p>
            <a:pPr algn="ctr" defTabSz="342900"/>
            <a:r>
              <a:rPr lang="en-US" sz="1200" dirty="0">
                <a:solidFill>
                  <a:prstClr val="black"/>
                </a:solidFill>
                <a:latin typeface="Trebuchet MS" panose="020B0603020202020204"/>
              </a:rPr>
              <a:t>(Utrecht, GFE)</a:t>
            </a:r>
          </a:p>
        </p:txBody>
      </p:sp>
      <p:sp>
        <p:nvSpPr>
          <p:cNvPr id="4" name="Rectangle 3">
            <a:extLst>
              <a:ext uri="{FF2B5EF4-FFF2-40B4-BE49-F238E27FC236}">
                <a16:creationId xmlns:a16="http://schemas.microsoft.com/office/drawing/2014/main" id="{81FEA684-C381-E64C-921E-32A9BAED7BEB}"/>
              </a:ext>
            </a:extLst>
          </p:cNvPr>
          <p:cNvSpPr/>
          <p:nvPr/>
        </p:nvSpPr>
        <p:spPr>
          <a:xfrm>
            <a:off x="1534764" y="4126638"/>
            <a:ext cx="4572000" cy="507831"/>
          </a:xfrm>
          <a:prstGeom prst="rect">
            <a:avLst/>
          </a:prstGeom>
        </p:spPr>
        <p:txBody>
          <a:bodyPr>
            <a:spAutoFit/>
          </a:bodyPr>
          <a:lstStyle/>
          <a:p>
            <a:pPr marL="214313" indent="-214313" defTabSz="342900">
              <a:buFont typeface="Wingdings" pitchFamily="2" charset="2"/>
              <a:buChar char="Ø"/>
            </a:pPr>
            <a:r>
              <a:rPr lang="en-US" sz="1350" dirty="0" err="1">
                <a:solidFill>
                  <a:prstClr val="black"/>
                </a:solidFill>
                <a:latin typeface="Trebuchet MS" panose="020B0603020202020204"/>
              </a:rPr>
              <a:t>Geen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effecten</a:t>
            </a:r>
            <a:r>
              <a:rPr lang="en-US" sz="1350" dirty="0">
                <a:solidFill>
                  <a:prstClr val="black"/>
                </a:solidFill>
                <a:latin typeface="Trebuchet MS" panose="020B0603020202020204"/>
              </a:rPr>
              <a:t> van </a:t>
            </a:r>
            <a:r>
              <a:rPr lang="en-US" sz="1350" dirty="0" err="1">
                <a:solidFill>
                  <a:prstClr val="black"/>
                </a:solidFill>
                <a:latin typeface="Trebuchet MS" panose="020B0603020202020204"/>
              </a:rPr>
              <a:t>Sociale</a:t>
            </a:r>
            <a:r>
              <a:rPr lang="en-US" sz="1350" dirty="0">
                <a:solidFill>
                  <a:prstClr val="black"/>
                </a:solidFill>
                <a:latin typeface="Trebuchet MS" panose="020B0603020202020204"/>
              </a:rPr>
              <a:t> norm </a:t>
            </a:r>
            <a:r>
              <a:rPr lang="en-US" sz="1350" dirty="0" err="1">
                <a:solidFill>
                  <a:prstClr val="black"/>
                </a:solidFill>
                <a:latin typeface="Trebuchet MS" panose="020B0603020202020204"/>
              </a:rPr>
              <a:t>interventies</a:t>
            </a:r>
            <a:endParaRPr lang="en-US" sz="1350" dirty="0">
              <a:solidFill>
                <a:prstClr val="black"/>
              </a:solidFill>
              <a:latin typeface="Trebuchet MS" panose="020B0603020202020204"/>
            </a:endParaRPr>
          </a:p>
          <a:p>
            <a:pPr marL="214313" indent="-214313" defTabSz="342900">
              <a:buFont typeface="Wingdings" pitchFamily="2" charset="2"/>
              <a:buChar char="Ø"/>
            </a:pPr>
            <a:r>
              <a:rPr lang="en-US" sz="1350" dirty="0">
                <a:solidFill>
                  <a:prstClr val="black"/>
                </a:solidFill>
                <a:latin typeface="Trebuchet MS" panose="020B0603020202020204"/>
              </a:rPr>
              <a:t>Effect van </a:t>
            </a:r>
            <a:r>
              <a:rPr lang="en-US" sz="1350" dirty="0" err="1">
                <a:solidFill>
                  <a:prstClr val="black"/>
                </a:solidFill>
                <a:latin typeface="Trebuchet MS" panose="020B0603020202020204"/>
              </a:rPr>
              <a:t>Sociale</a:t>
            </a:r>
            <a:r>
              <a:rPr lang="en-US" sz="1350" dirty="0">
                <a:solidFill>
                  <a:prstClr val="black"/>
                </a:solidFill>
                <a:latin typeface="Trebuchet MS" panose="020B0603020202020204"/>
              </a:rPr>
              <a:t> Norm </a:t>
            </a:r>
            <a:r>
              <a:rPr lang="en-US" sz="1350" dirty="0" err="1">
                <a:solidFill>
                  <a:prstClr val="black"/>
                </a:solidFill>
                <a:latin typeface="Trebuchet MS" panose="020B0603020202020204"/>
              </a:rPr>
              <a:t>niet</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interpreteerbaar</a:t>
            </a:r>
            <a:r>
              <a:rPr lang="en-US" sz="1350" dirty="0">
                <a:solidFill>
                  <a:prstClr val="black"/>
                </a:solidFill>
                <a:latin typeface="Trebuchet MS" panose="020B0603020202020204"/>
              </a:rPr>
              <a:t>.</a:t>
            </a:r>
          </a:p>
        </p:txBody>
      </p:sp>
      <p:pic>
        <p:nvPicPr>
          <p:cNvPr id="10" name="Afbeelding 15">
            <a:extLst>
              <a:ext uri="{FF2B5EF4-FFF2-40B4-BE49-F238E27FC236}">
                <a16:creationId xmlns:a16="http://schemas.microsoft.com/office/drawing/2014/main" id="{E41AF82C-D0E0-4B4C-9073-B594FCBA3C9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95685" y="1761776"/>
            <a:ext cx="2816873" cy="1462042"/>
          </a:xfrm>
          <a:prstGeom prst="rect">
            <a:avLst/>
          </a:prstGeom>
          <a:noFill/>
        </p:spPr>
      </p:pic>
      <p:sp>
        <p:nvSpPr>
          <p:cNvPr id="6" name="TextBox 5">
            <a:extLst>
              <a:ext uri="{FF2B5EF4-FFF2-40B4-BE49-F238E27FC236}">
                <a16:creationId xmlns:a16="http://schemas.microsoft.com/office/drawing/2014/main" id="{522B8C47-944B-4B49-AD66-E8CF64FA21D1}"/>
              </a:ext>
            </a:extLst>
          </p:cNvPr>
          <p:cNvSpPr txBox="1"/>
          <p:nvPr/>
        </p:nvSpPr>
        <p:spPr>
          <a:xfrm>
            <a:off x="6681562" y="3344296"/>
            <a:ext cx="1849166" cy="507831"/>
          </a:xfrm>
          <a:prstGeom prst="rect">
            <a:avLst/>
          </a:prstGeom>
          <a:noFill/>
        </p:spPr>
        <p:txBody>
          <a:bodyPr wrap="square" rtlCol="0">
            <a:spAutoFit/>
          </a:bodyPr>
          <a:lstStyle/>
          <a:p>
            <a:pPr defTabSz="342900"/>
            <a:r>
              <a:rPr lang="en-US" sz="1350" dirty="0" err="1">
                <a:solidFill>
                  <a:prstClr val="black"/>
                </a:solidFill>
                <a:latin typeface="Trebuchet MS" panose="020B0603020202020204"/>
              </a:rPr>
              <a:t>Sociale</a:t>
            </a:r>
            <a:r>
              <a:rPr lang="en-US" sz="1350" dirty="0">
                <a:solidFill>
                  <a:prstClr val="black"/>
                </a:solidFill>
                <a:latin typeface="Trebuchet MS" panose="020B0603020202020204"/>
              </a:rPr>
              <a:t> norm </a:t>
            </a:r>
          </a:p>
          <a:p>
            <a:pPr defTabSz="342900"/>
            <a:r>
              <a:rPr lang="en-US" sz="1350" dirty="0">
                <a:solidFill>
                  <a:prstClr val="black"/>
                </a:solidFill>
                <a:latin typeface="Trebuchet MS" panose="020B0603020202020204"/>
              </a:rPr>
              <a:t>(Almere, GFE)</a:t>
            </a:r>
          </a:p>
        </p:txBody>
      </p:sp>
    </p:spTree>
    <p:extLst>
      <p:ext uri="{BB962C8B-B14F-4D97-AF65-F5344CB8AC3E}">
        <p14:creationId xmlns:p14="http://schemas.microsoft.com/office/powerpoint/2010/main" val="2422707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6786418" cy="645641"/>
          </a:xfrm>
        </p:spPr>
        <p:txBody>
          <a:bodyPr>
            <a:normAutofit fontScale="90000"/>
          </a:bodyPr>
          <a:lstStyle/>
          <a:p>
            <a:r>
              <a:rPr lang="en-US" dirty="0" err="1"/>
              <a:t>Gedragseffecten</a:t>
            </a:r>
            <a:r>
              <a:rPr lang="en-US" dirty="0"/>
              <a:t> </a:t>
            </a:r>
            <a:r>
              <a:rPr lang="en-US" dirty="0" err="1"/>
              <a:t>sociale</a:t>
            </a:r>
            <a:r>
              <a:rPr lang="en-US" dirty="0"/>
              <a:t> </a:t>
            </a:r>
            <a:r>
              <a:rPr lang="en-US" dirty="0" err="1"/>
              <a:t>motivatie</a:t>
            </a:r>
            <a:r>
              <a:rPr lang="en-US" dirty="0"/>
              <a:t> </a:t>
            </a:r>
            <a:r>
              <a:rPr lang="en-US" dirty="0" err="1"/>
              <a:t>interventies</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12" name="TextBox 11">
            <a:extLst>
              <a:ext uri="{FF2B5EF4-FFF2-40B4-BE49-F238E27FC236}">
                <a16:creationId xmlns:a16="http://schemas.microsoft.com/office/drawing/2014/main" id="{4FB595EF-2BC5-0D41-9F46-90361DFB0B8E}"/>
              </a:ext>
            </a:extLst>
          </p:cNvPr>
          <p:cNvSpPr txBox="1"/>
          <p:nvPr/>
        </p:nvSpPr>
        <p:spPr>
          <a:xfrm>
            <a:off x="1219978" y="3037384"/>
            <a:ext cx="1531188" cy="507831"/>
          </a:xfrm>
          <a:prstGeom prst="rect">
            <a:avLst/>
          </a:prstGeom>
          <a:noFill/>
        </p:spPr>
        <p:txBody>
          <a:bodyPr wrap="none" rtlCol="0">
            <a:spAutoFit/>
          </a:bodyPr>
          <a:lstStyle/>
          <a:p>
            <a:pPr defTabSz="342900"/>
            <a:r>
              <a:rPr lang="en-US" sz="1500" dirty="0">
                <a:solidFill>
                  <a:prstClr val="black"/>
                </a:solidFill>
                <a:latin typeface="Trebuchet MS" panose="020B0603020202020204"/>
              </a:rPr>
              <a:t>Social modeling</a:t>
            </a:r>
          </a:p>
          <a:p>
            <a:pPr defTabSz="342900"/>
            <a:r>
              <a:rPr lang="en-US" sz="1200" dirty="0">
                <a:solidFill>
                  <a:prstClr val="black"/>
                </a:solidFill>
                <a:latin typeface="Trebuchet MS" panose="020B0603020202020204"/>
              </a:rPr>
              <a:t>(Schiedam, GFE)</a:t>
            </a:r>
          </a:p>
        </p:txBody>
      </p:sp>
      <p:sp>
        <p:nvSpPr>
          <p:cNvPr id="14" name="TextBox 13">
            <a:extLst>
              <a:ext uri="{FF2B5EF4-FFF2-40B4-BE49-F238E27FC236}">
                <a16:creationId xmlns:a16="http://schemas.microsoft.com/office/drawing/2014/main" id="{513C9BE1-DFD7-8147-B353-E384F6DECC6A}"/>
              </a:ext>
            </a:extLst>
          </p:cNvPr>
          <p:cNvSpPr txBox="1"/>
          <p:nvPr/>
        </p:nvSpPr>
        <p:spPr>
          <a:xfrm>
            <a:off x="3630206" y="3037384"/>
            <a:ext cx="2156360" cy="507831"/>
          </a:xfrm>
          <a:prstGeom prst="rect">
            <a:avLst/>
          </a:prstGeom>
          <a:noFill/>
        </p:spPr>
        <p:txBody>
          <a:bodyPr wrap="none" rtlCol="0">
            <a:spAutoFit/>
          </a:bodyPr>
          <a:lstStyle/>
          <a:p>
            <a:pPr defTabSz="342900"/>
            <a:r>
              <a:rPr lang="en-US" sz="1500" dirty="0" err="1">
                <a:solidFill>
                  <a:prstClr val="black"/>
                </a:solidFill>
                <a:latin typeface="Trebuchet MS" panose="020B0603020202020204"/>
              </a:rPr>
              <a:t>Groepsdoel</a:t>
            </a:r>
            <a:r>
              <a:rPr lang="en-US" sz="1500" dirty="0">
                <a:solidFill>
                  <a:prstClr val="black"/>
                </a:solidFill>
                <a:latin typeface="Trebuchet MS" panose="020B0603020202020204"/>
              </a:rPr>
              <a:t> + feedback</a:t>
            </a:r>
          </a:p>
          <a:p>
            <a:pPr algn="ctr" defTabSz="342900"/>
            <a:r>
              <a:rPr lang="en-US" sz="1200" dirty="0">
                <a:solidFill>
                  <a:prstClr val="black"/>
                </a:solidFill>
                <a:latin typeface="Trebuchet MS" panose="020B0603020202020204"/>
              </a:rPr>
              <a:t>(Schiedam, GFE)</a:t>
            </a:r>
          </a:p>
        </p:txBody>
      </p:sp>
      <p:pic>
        <p:nvPicPr>
          <p:cNvPr id="16" name="Picture 15">
            <a:extLst>
              <a:ext uri="{FF2B5EF4-FFF2-40B4-BE49-F238E27FC236}">
                <a16:creationId xmlns:a16="http://schemas.microsoft.com/office/drawing/2014/main" id="{051A35CA-3C2C-884E-A090-1C3D7D5156BE}"/>
              </a:ext>
            </a:extLst>
          </p:cNvPr>
          <p:cNvPicPr>
            <a:picLocks noChangeAspect="1"/>
          </p:cNvPicPr>
          <p:nvPr/>
        </p:nvPicPr>
        <p:blipFill>
          <a:blip r:embed="rId3"/>
          <a:stretch>
            <a:fillRect/>
          </a:stretch>
        </p:blipFill>
        <p:spPr>
          <a:xfrm>
            <a:off x="646905" y="1377751"/>
            <a:ext cx="2633575" cy="1553565"/>
          </a:xfrm>
          <a:prstGeom prst="rect">
            <a:avLst/>
          </a:prstGeom>
        </p:spPr>
      </p:pic>
      <p:pic>
        <p:nvPicPr>
          <p:cNvPr id="19" name="Picture 18">
            <a:extLst>
              <a:ext uri="{FF2B5EF4-FFF2-40B4-BE49-F238E27FC236}">
                <a16:creationId xmlns:a16="http://schemas.microsoft.com/office/drawing/2014/main" id="{56BBE362-1E1D-0B41-B396-007D13D9DA1A}"/>
              </a:ext>
            </a:extLst>
          </p:cNvPr>
          <p:cNvPicPr>
            <a:picLocks noChangeAspect="1"/>
          </p:cNvPicPr>
          <p:nvPr/>
        </p:nvPicPr>
        <p:blipFill>
          <a:blip r:embed="rId4"/>
          <a:stretch>
            <a:fillRect/>
          </a:stretch>
        </p:blipFill>
        <p:spPr>
          <a:xfrm>
            <a:off x="3419383" y="1377751"/>
            <a:ext cx="2671793" cy="1567530"/>
          </a:xfrm>
          <a:prstGeom prst="rect">
            <a:avLst/>
          </a:prstGeom>
        </p:spPr>
      </p:pic>
      <p:sp>
        <p:nvSpPr>
          <p:cNvPr id="4" name="TextBox 3">
            <a:extLst>
              <a:ext uri="{FF2B5EF4-FFF2-40B4-BE49-F238E27FC236}">
                <a16:creationId xmlns:a16="http://schemas.microsoft.com/office/drawing/2014/main" id="{3CCB3548-D572-7343-BBB9-5CCCBB377216}"/>
              </a:ext>
            </a:extLst>
          </p:cNvPr>
          <p:cNvSpPr txBox="1"/>
          <p:nvPr/>
        </p:nvSpPr>
        <p:spPr>
          <a:xfrm>
            <a:off x="574129" y="4138063"/>
            <a:ext cx="5690507" cy="507831"/>
          </a:xfrm>
          <a:prstGeom prst="rect">
            <a:avLst/>
          </a:prstGeom>
          <a:noFill/>
        </p:spPr>
        <p:txBody>
          <a:bodyPr wrap="square" rtlCol="0">
            <a:spAutoFit/>
          </a:bodyPr>
          <a:lstStyle/>
          <a:p>
            <a:pPr marL="214313" indent="-214313" defTabSz="342900">
              <a:buFont typeface="Wingdings" pitchFamily="2" charset="2"/>
              <a:buChar char="Ø"/>
            </a:pPr>
            <a:r>
              <a:rPr lang="en-US" sz="1350" dirty="0" err="1">
                <a:solidFill>
                  <a:prstClr val="black"/>
                </a:solidFill>
                <a:latin typeface="Trebuchet MS" panose="020B0603020202020204"/>
              </a:rPr>
              <a:t>Aantoonbare</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dragseffecten</a:t>
            </a:r>
            <a:r>
              <a:rPr lang="en-US" sz="1350" dirty="0">
                <a:solidFill>
                  <a:prstClr val="black"/>
                </a:solidFill>
                <a:latin typeface="Trebuchet MS" panose="020B0603020202020204"/>
              </a:rPr>
              <a:t> Social modeling 27% </a:t>
            </a:r>
            <a:r>
              <a:rPr lang="en-US" sz="1350" dirty="0" err="1">
                <a:solidFill>
                  <a:prstClr val="black"/>
                </a:solidFill>
                <a:latin typeface="Trebuchet MS" panose="020B0603020202020204"/>
              </a:rPr>
              <a:t>en</a:t>
            </a:r>
            <a:r>
              <a:rPr lang="en-US" sz="1350" dirty="0">
                <a:solidFill>
                  <a:prstClr val="black"/>
                </a:solidFill>
                <a:latin typeface="Trebuchet MS" panose="020B0603020202020204"/>
              </a:rPr>
              <a:t> </a:t>
            </a:r>
            <a:r>
              <a:rPr lang="en-US" sz="1350" dirty="0" err="1">
                <a:solidFill>
                  <a:prstClr val="black"/>
                </a:solidFill>
                <a:latin typeface="Trebuchet MS" panose="020B0603020202020204"/>
              </a:rPr>
              <a:t>Groepsdoel</a:t>
            </a:r>
            <a:r>
              <a:rPr lang="en-US" sz="1350" dirty="0">
                <a:solidFill>
                  <a:prstClr val="black"/>
                </a:solidFill>
                <a:latin typeface="Trebuchet MS" panose="020B0603020202020204"/>
              </a:rPr>
              <a:t> met feedback 65%</a:t>
            </a:r>
          </a:p>
        </p:txBody>
      </p:sp>
    </p:spTree>
    <p:extLst>
      <p:ext uri="{BB962C8B-B14F-4D97-AF65-F5344CB8AC3E}">
        <p14:creationId xmlns:p14="http://schemas.microsoft.com/office/powerpoint/2010/main" val="4286368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C224-A6C9-1644-A890-DEA4E835B19B}"/>
              </a:ext>
            </a:extLst>
          </p:cNvPr>
          <p:cNvSpPr>
            <a:spLocks noGrp="1"/>
          </p:cNvSpPr>
          <p:nvPr>
            <p:ph type="title"/>
          </p:nvPr>
        </p:nvSpPr>
        <p:spPr>
          <a:xfrm>
            <a:off x="-607868" y="211499"/>
            <a:ext cx="8517948" cy="830411"/>
          </a:xfrm>
        </p:spPr>
        <p:txBody>
          <a:bodyPr>
            <a:normAutofit fontScale="90000"/>
          </a:bodyPr>
          <a:lstStyle/>
          <a:p>
            <a:pPr algn="ctr"/>
            <a:r>
              <a:rPr lang="en-US" dirty="0" err="1"/>
              <a:t>Effecten</a:t>
            </a:r>
            <a:r>
              <a:rPr lang="en-US" dirty="0"/>
              <a:t> op attitudes </a:t>
            </a:r>
            <a:r>
              <a:rPr lang="en-US" dirty="0" err="1"/>
              <a:t>en</a:t>
            </a:r>
            <a:r>
              <a:rPr lang="en-US" dirty="0"/>
              <a:t> </a:t>
            </a:r>
            <a:r>
              <a:rPr lang="en-US" dirty="0" err="1"/>
              <a:t>intenties</a:t>
            </a:r>
            <a:r>
              <a:rPr lang="en-US" dirty="0"/>
              <a:t>  </a:t>
            </a:r>
            <a:br>
              <a:rPr lang="en-US" dirty="0"/>
            </a:br>
            <a:r>
              <a:rPr lang="en-US" dirty="0"/>
              <a:t>van </a:t>
            </a:r>
            <a:r>
              <a:rPr lang="en-US" dirty="0" err="1"/>
              <a:t>sociale</a:t>
            </a:r>
            <a:r>
              <a:rPr lang="en-US" dirty="0"/>
              <a:t> </a:t>
            </a:r>
            <a:r>
              <a:rPr lang="en-US" dirty="0" err="1"/>
              <a:t>motivatie</a:t>
            </a:r>
            <a:r>
              <a:rPr lang="en-US" dirty="0"/>
              <a:t> </a:t>
            </a:r>
            <a:r>
              <a:rPr lang="en-US" dirty="0" err="1"/>
              <a:t>interventies</a:t>
            </a:r>
            <a:endParaRPr lang="en-US" dirty="0"/>
          </a:p>
        </p:txBody>
      </p:sp>
      <p:sp>
        <p:nvSpPr>
          <p:cNvPr id="3" name="Content Placeholder 2">
            <a:extLst>
              <a:ext uri="{FF2B5EF4-FFF2-40B4-BE49-F238E27FC236}">
                <a16:creationId xmlns:a16="http://schemas.microsoft.com/office/drawing/2014/main" id="{102D787E-8EB6-BB4E-87F8-D81FCA106AE6}"/>
              </a:ext>
            </a:extLst>
          </p:cNvPr>
          <p:cNvSpPr>
            <a:spLocks noGrp="1"/>
          </p:cNvSpPr>
          <p:nvPr>
            <p:ph idx="1"/>
          </p:nvPr>
        </p:nvSpPr>
        <p:spPr>
          <a:xfrm>
            <a:off x="628650" y="1255363"/>
            <a:ext cx="7426594" cy="3580108"/>
          </a:xfrm>
        </p:spPr>
        <p:txBody>
          <a:bodyPr>
            <a:normAutofit/>
          </a:bodyPr>
          <a:lstStyle/>
          <a:p>
            <a:r>
              <a:rPr lang="en-US" dirty="0"/>
              <a:t>Social modeling </a:t>
            </a:r>
            <a:r>
              <a:rPr lang="en-US" dirty="0" err="1"/>
              <a:t>en</a:t>
            </a:r>
            <a:r>
              <a:rPr lang="en-US" dirty="0"/>
              <a:t> </a:t>
            </a:r>
            <a:r>
              <a:rPr lang="en-US" dirty="0" err="1"/>
              <a:t>Groepsdoel</a:t>
            </a:r>
            <a:r>
              <a:rPr lang="en-US" dirty="0"/>
              <a:t>-fb </a:t>
            </a:r>
            <a:r>
              <a:rPr lang="en-US" dirty="0" err="1"/>
              <a:t>stellen</a:t>
            </a:r>
            <a:r>
              <a:rPr lang="en-US" dirty="0"/>
              <a:t>:  </a:t>
            </a:r>
          </a:p>
          <a:p>
            <a:pPr lvl="1"/>
            <a:r>
              <a:rPr lang="en-US" sz="1800" dirty="0" err="1"/>
              <a:t>positief</a:t>
            </a:r>
            <a:r>
              <a:rPr lang="en-US" sz="1800" dirty="0"/>
              <a:t> effect op attitudes</a:t>
            </a:r>
          </a:p>
          <a:p>
            <a:pPr lvl="1"/>
            <a:r>
              <a:rPr lang="en-US" sz="1800" dirty="0" err="1"/>
              <a:t>vertrouwen</a:t>
            </a:r>
            <a:r>
              <a:rPr lang="en-US" sz="1800" dirty="0"/>
              <a:t> in </a:t>
            </a:r>
            <a:r>
              <a:rPr lang="en-US" sz="1800" dirty="0" err="1"/>
              <a:t>zorgvuldige</a:t>
            </a:r>
            <a:r>
              <a:rPr lang="en-US" sz="1800" dirty="0"/>
              <a:t> </a:t>
            </a:r>
            <a:r>
              <a:rPr lang="en-US" sz="1800" dirty="0" err="1"/>
              <a:t>verwerking</a:t>
            </a:r>
            <a:r>
              <a:rPr lang="en-US" sz="1800" dirty="0"/>
              <a:t> </a:t>
            </a:r>
            <a:r>
              <a:rPr lang="en-US" sz="1800" dirty="0" err="1"/>
              <a:t>overheid</a:t>
            </a:r>
            <a:r>
              <a:rPr lang="en-US" sz="1800" dirty="0"/>
              <a:t> </a:t>
            </a:r>
            <a:r>
              <a:rPr lang="en-US" sz="1800" dirty="0" err="1"/>
              <a:t>versterkt</a:t>
            </a:r>
            <a:endParaRPr lang="en-US" sz="1800" dirty="0"/>
          </a:p>
          <a:p>
            <a:pPr lvl="1"/>
            <a:r>
              <a:rPr lang="en-US" sz="1800" dirty="0" err="1"/>
              <a:t>Bewoners</a:t>
            </a:r>
            <a:r>
              <a:rPr lang="en-US" sz="1800" dirty="0"/>
              <a:t> </a:t>
            </a:r>
            <a:r>
              <a:rPr lang="en-US" sz="1800" dirty="0" err="1"/>
              <a:t>voelen</a:t>
            </a:r>
            <a:r>
              <a:rPr lang="en-US" sz="1800" dirty="0"/>
              <a:t> </a:t>
            </a:r>
            <a:r>
              <a:rPr lang="en-US" sz="1800" dirty="0" err="1"/>
              <a:t>zich</a:t>
            </a:r>
            <a:r>
              <a:rPr lang="en-US" sz="1800" dirty="0"/>
              <a:t> </a:t>
            </a:r>
            <a:r>
              <a:rPr lang="en-US" sz="1800" dirty="0" err="1"/>
              <a:t>beter</a:t>
            </a:r>
            <a:r>
              <a:rPr lang="en-US" sz="1800" dirty="0"/>
              <a:t> </a:t>
            </a:r>
            <a:r>
              <a:rPr lang="en-US" sz="1800" dirty="0" err="1"/>
              <a:t>geinformeerd</a:t>
            </a:r>
            <a:endParaRPr lang="en-US" sz="1800" dirty="0"/>
          </a:p>
          <a:p>
            <a:pPr lvl="1"/>
            <a:endParaRPr lang="en-US" sz="1800" dirty="0"/>
          </a:p>
          <a:p>
            <a:r>
              <a:rPr lang="en-US" dirty="0" err="1"/>
              <a:t>Groepsdoel</a:t>
            </a:r>
            <a:r>
              <a:rPr lang="en-US" dirty="0"/>
              <a:t>-fb </a:t>
            </a:r>
            <a:r>
              <a:rPr lang="en-US" dirty="0" err="1"/>
              <a:t>stimuleert</a:t>
            </a:r>
            <a:r>
              <a:rPr lang="en-US" dirty="0"/>
              <a:t> </a:t>
            </a:r>
            <a:r>
              <a:rPr lang="en-US" dirty="0" err="1"/>
              <a:t>scheiders</a:t>
            </a:r>
            <a:r>
              <a:rPr lang="en-US" dirty="0"/>
              <a:t> om </a:t>
            </a:r>
            <a:r>
              <a:rPr lang="en-US" dirty="0" err="1"/>
              <a:t>anderen</a:t>
            </a:r>
            <a:r>
              <a:rPr lang="en-US" dirty="0"/>
              <a:t> </a:t>
            </a:r>
            <a:r>
              <a:rPr lang="en-US" dirty="0" err="1"/>
              <a:t>aan</a:t>
            </a:r>
            <a:r>
              <a:rPr lang="en-US" dirty="0"/>
              <a:t> </a:t>
            </a:r>
            <a:r>
              <a:rPr lang="en-US" dirty="0" err="1"/>
              <a:t>te</a:t>
            </a:r>
            <a:r>
              <a:rPr lang="en-US" dirty="0"/>
              <a:t> </a:t>
            </a:r>
            <a:r>
              <a:rPr lang="en-US" dirty="0" err="1"/>
              <a:t>moedigen</a:t>
            </a:r>
            <a:endParaRPr lang="en-US" dirty="0"/>
          </a:p>
          <a:p>
            <a:pPr marL="0" indent="0">
              <a:buNone/>
            </a:pPr>
            <a:endParaRPr lang="en-US" sz="2100" dirty="0"/>
          </a:p>
          <a:p>
            <a:endParaRPr lang="en-US" sz="2100" dirty="0"/>
          </a:p>
        </p:txBody>
      </p:sp>
    </p:spTree>
    <p:extLst>
      <p:ext uri="{BB962C8B-B14F-4D97-AF65-F5344CB8AC3E}">
        <p14:creationId xmlns:p14="http://schemas.microsoft.com/office/powerpoint/2010/main" val="690614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EA360-D41B-47A5-824E-A1D02BB80C7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BCB5B5E-3C1A-4DB9-88A9-17618D855BF1}"/>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2DAB3621-62DB-4C28-A844-B0DC43340A3E}"/>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761B9DD3-C428-49EA-AA8E-7162E267BD1A}"/>
              </a:ext>
            </a:extLst>
          </p:cNvPr>
          <p:cNvSpPr txBox="1">
            <a:spLocks/>
          </p:cNvSpPr>
          <p:nvPr/>
        </p:nvSpPr>
        <p:spPr>
          <a:xfrm>
            <a:off x="3680834" y="3608177"/>
            <a:ext cx="1782331" cy="567009"/>
          </a:xfrm>
          <a:prstGeom prst="rect">
            <a:avLst/>
          </a:prstGeom>
        </p:spPr>
        <p:txBody>
          <a:bodyPr vert="horz" lIns="91440" tIns="45720" rIns="91440" bIns="45720" rtlCol="0">
            <a:normAutofit/>
          </a:bodyPr>
          <a:lstStyle>
            <a:lvl1pPr marL="257175" indent="-257175" algn="l" defTabSz="342900" rtl="0" eaLnBrk="1" latinLnBrk="0" hangingPunct="1">
              <a:lnSpc>
                <a:spcPct val="120000"/>
              </a:lnSpc>
              <a:spcBef>
                <a:spcPts val="75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557213" indent="-214313" algn="l" defTabSz="342900" rtl="0" eaLnBrk="1" latinLnBrk="0" hangingPunct="1">
              <a:lnSpc>
                <a:spcPct val="120000"/>
              </a:lnSpc>
              <a:spcBef>
                <a:spcPts val="750"/>
              </a:spcBef>
              <a:spcAft>
                <a:spcPts val="0"/>
              </a:spcAft>
              <a:buClr>
                <a:schemeClr val="accent1"/>
              </a:buClr>
              <a:buSzPct val="80000"/>
              <a:buFont typeface="Wingdings" panose="05000000000000000000" pitchFamily="2" charset="2"/>
              <a:buChar char="q"/>
              <a:defRPr sz="1650" kern="1200">
                <a:solidFill>
                  <a:schemeClr val="tx1">
                    <a:lumMod val="75000"/>
                    <a:lumOff val="25000"/>
                  </a:schemeClr>
                </a:solidFill>
                <a:latin typeface="+mn-lt"/>
                <a:ea typeface="+mn-ea"/>
                <a:cs typeface="+mn-cs"/>
              </a:defRPr>
            </a:lvl2pPr>
            <a:lvl3pPr marL="857250" indent="-171450" algn="l" defTabSz="342900" rtl="0" eaLnBrk="1" latinLnBrk="0" hangingPunct="1">
              <a:lnSpc>
                <a:spcPct val="120000"/>
              </a:lnSpc>
              <a:spcBef>
                <a:spcPts val="75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200150" indent="-171450" algn="l" defTabSz="342900" rtl="0" eaLnBrk="1" latinLnBrk="0" hangingPunct="1">
              <a:lnSpc>
                <a:spcPct val="120000"/>
              </a:lnSpc>
              <a:spcBef>
                <a:spcPts val="750"/>
              </a:spcBef>
              <a:spcAft>
                <a:spcPts val="0"/>
              </a:spcAft>
              <a:buClr>
                <a:schemeClr val="accent1"/>
              </a:buClr>
              <a:buSzPct val="80000"/>
              <a:buFont typeface="Wingdings" panose="05000000000000000000" pitchFamily="2" charset="2"/>
              <a:buChar char="q"/>
              <a:defRPr sz="1350" kern="1200">
                <a:solidFill>
                  <a:schemeClr val="tx1">
                    <a:lumMod val="75000"/>
                    <a:lumOff val="25000"/>
                  </a:schemeClr>
                </a:solidFill>
                <a:latin typeface="+mn-lt"/>
                <a:ea typeface="+mn-ea"/>
                <a:cs typeface="+mn-cs"/>
              </a:defRPr>
            </a:lvl4pPr>
            <a:lvl5pPr marL="1543050" indent="-171450" algn="l" defTabSz="342900" rtl="0" eaLnBrk="1" latinLnBrk="0" hangingPunct="1">
              <a:lnSpc>
                <a:spcPct val="120000"/>
              </a:lnSpc>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buFont typeface="Wingdings 3" charset="2"/>
              <a:buNone/>
            </a:pPr>
            <a:r>
              <a:rPr lang="nl-NL" dirty="0"/>
              <a:t>Vraag 5</a:t>
            </a:r>
          </a:p>
        </p:txBody>
      </p:sp>
    </p:spTree>
    <p:extLst>
      <p:ext uri="{BB962C8B-B14F-4D97-AF65-F5344CB8AC3E}">
        <p14:creationId xmlns:p14="http://schemas.microsoft.com/office/powerpoint/2010/main" val="1065377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713B9-EA98-5449-B322-D9A46DE98581}"/>
              </a:ext>
            </a:extLst>
          </p:cNvPr>
          <p:cNvSpPr>
            <a:spLocks noGrp="1"/>
          </p:cNvSpPr>
          <p:nvPr>
            <p:ph type="title"/>
          </p:nvPr>
        </p:nvSpPr>
        <p:spPr>
          <a:xfrm>
            <a:off x="508001" y="381000"/>
            <a:ext cx="6447501" cy="645641"/>
          </a:xfrm>
        </p:spPr>
        <p:txBody>
          <a:bodyPr>
            <a:normAutofit fontScale="90000"/>
          </a:bodyPr>
          <a:lstStyle/>
          <a:p>
            <a:r>
              <a:rPr lang="en-US" dirty="0" err="1"/>
              <a:t>Mentimeter</a:t>
            </a:r>
            <a:r>
              <a:rPr lang="en-US" dirty="0"/>
              <a:t> </a:t>
            </a:r>
            <a:r>
              <a:rPr lang="en-US" dirty="0" err="1"/>
              <a:t>vragen</a:t>
            </a:r>
            <a:r>
              <a:rPr lang="en-US" dirty="0"/>
              <a:t> </a:t>
            </a:r>
            <a:br>
              <a:rPr lang="en-US" dirty="0"/>
            </a:br>
            <a:endParaRPr lang="en-US" dirty="0"/>
          </a:p>
        </p:txBody>
      </p:sp>
      <p:sp>
        <p:nvSpPr>
          <p:cNvPr id="3" name="Content Placeholder 2">
            <a:extLst>
              <a:ext uri="{FF2B5EF4-FFF2-40B4-BE49-F238E27FC236}">
                <a16:creationId xmlns:a16="http://schemas.microsoft.com/office/drawing/2014/main" id="{EAD88624-A549-5B44-9A6D-2B38DE51C1DB}"/>
              </a:ext>
            </a:extLst>
          </p:cNvPr>
          <p:cNvSpPr>
            <a:spLocks noGrp="1"/>
          </p:cNvSpPr>
          <p:nvPr>
            <p:ph idx="1"/>
          </p:nvPr>
        </p:nvSpPr>
        <p:spPr>
          <a:xfrm>
            <a:off x="508000" y="1152604"/>
            <a:ext cx="7504898" cy="4338335"/>
          </a:xfrm>
        </p:spPr>
        <p:txBody>
          <a:bodyPr/>
          <a:lstStyle/>
          <a:p>
            <a:endParaRPr lang="en-US" sz="900" dirty="0"/>
          </a:p>
          <a:p>
            <a:pPr marL="0" indent="0">
              <a:buNone/>
            </a:pPr>
            <a:r>
              <a:rPr lang="en-US" sz="900" dirty="0"/>
              <a:t>Na slide 63: = (73)</a:t>
            </a:r>
          </a:p>
          <a:p>
            <a:r>
              <a:rPr lang="en-US" sz="900" b="1" dirty="0"/>
              <a:t>4. </a:t>
            </a:r>
            <a:r>
              <a:rPr lang="en-US" sz="900" b="1" dirty="0" err="1"/>
              <a:t>Welke</a:t>
            </a:r>
            <a:r>
              <a:rPr lang="en-US" sz="900" b="1" dirty="0"/>
              <a:t> </a:t>
            </a:r>
            <a:r>
              <a:rPr lang="en-US" sz="900" b="1" dirty="0" err="1"/>
              <a:t>psychologische</a:t>
            </a:r>
            <a:r>
              <a:rPr lang="en-US" sz="900" b="1" dirty="0"/>
              <a:t> </a:t>
            </a:r>
            <a:r>
              <a:rPr lang="en-US" sz="900" b="1" dirty="0" err="1"/>
              <a:t>factoren</a:t>
            </a:r>
            <a:r>
              <a:rPr lang="en-US" sz="900" b="1" dirty="0"/>
              <a:t> </a:t>
            </a:r>
            <a:r>
              <a:rPr lang="en-US" sz="900" b="1" dirty="0" err="1"/>
              <a:t>zijn</a:t>
            </a:r>
            <a:r>
              <a:rPr lang="en-US" sz="900" b="1" dirty="0"/>
              <a:t> </a:t>
            </a:r>
            <a:r>
              <a:rPr lang="en-US" sz="900" b="1" dirty="0" err="1"/>
              <a:t>naar</a:t>
            </a:r>
            <a:r>
              <a:rPr lang="en-US" sz="900" b="1" dirty="0"/>
              <a:t> </a:t>
            </a:r>
            <a:r>
              <a:rPr lang="en-US" sz="900" b="1" dirty="0" err="1"/>
              <a:t>uw</a:t>
            </a:r>
            <a:r>
              <a:rPr lang="en-US" sz="900" b="1" dirty="0"/>
              <a:t> </a:t>
            </a:r>
            <a:r>
              <a:rPr lang="en-US" sz="900" b="1" dirty="0" err="1"/>
              <a:t>oordeel</a:t>
            </a:r>
            <a:r>
              <a:rPr lang="en-US" sz="900" b="1" dirty="0"/>
              <a:t> </a:t>
            </a:r>
            <a:r>
              <a:rPr lang="en-US" sz="900" b="1" dirty="0" err="1"/>
              <a:t>essentieel</a:t>
            </a:r>
            <a:r>
              <a:rPr lang="en-US" sz="900" b="1" dirty="0"/>
              <a:t> om </a:t>
            </a:r>
            <a:r>
              <a:rPr lang="en-US" sz="900" b="1" dirty="0" err="1"/>
              <a:t>succesvol</a:t>
            </a:r>
            <a:r>
              <a:rPr lang="en-US" sz="900" b="1" dirty="0"/>
              <a:t> </a:t>
            </a:r>
            <a:r>
              <a:rPr lang="en-US" sz="900" b="1" dirty="0" err="1"/>
              <a:t>een</a:t>
            </a:r>
            <a:r>
              <a:rPr lang="en-US" sz="900" b="1" dirty="0"/>
              <a:t> </a:t>
            </a:r>
            <a:r>
              <a:rPr lang="en-US" sz="900" b="1" dirty="0" err="1"/>
              <a:t>afvalscheidingsproject</a:t>
            </a:r>
            <a:r>
              <a:rPr lang="en-US" sz="900" b="1" dirty="0"/>
              <a:t> </a:t>
            </a:r>
            <a:r>
              <a:rPr lang="en-US" sz="900" b="1" dirty="0" err="1"/>
              <a:t>te</a:t>
            </a:r>
            <a:r>
              <a:rPr lang="en-US" sz="900" b="1" dirty="0"/>
              <a:t> </a:t>
            </a:r>
            <a:r>
              <a:rPr lang="en-US" sz="900" b="1" dirty="0" err="1"/>
              <a:t>starten</a:t>
            </a:r>
            <a:r>
              <a:rPr lang="en-US" sz="900" dirty="0"/>
              <a:t>:</a:t>
            </a:r>
          </a:p>
          <a:p>
            <a:pPr marL="0" indent="0">
              <a:buNone/>
            </a:pPr>
            <a:r>
              <a:rPr lang="en-US" sz="900" dirty="0"/>
              <a:t>A. </a:t>
            </a:r>
            <a:r>
              <a:rPr lang="en-US" sz="900" dirty="0" err="1"/>
              <a:t>Vertrouwen</a:t>
            </a:r>
            <a:r>
              <a:rPr lang="en-US" sz="900" dirty="0"/>
              <a:t> in </a:t>
            </a:r>
            <a:r>
              <a:rPr lang="en-US" sz="900" dirty="0" err="1"/>
              <a:t>gemeente</a:t>
            </a:r>
            <a:endParaRPr lang="en-US" sz="900" dirty="0"/>
          </a:p>
          <a:p>
            <a:pPr marL="0" indent="0">
              <a:buNone/>
            </a:pPr>
            <a:r>
              <a:rPr lang="en-US" sz="900" dirty="0"/>
              <a:t>B. </a:t>
            </a:r>
            <a:r>
              <a:rPr lang="en-US" sz="900" dirty="0" err="1"/>
              <a:t>Sociale</a:t>
            </a:r>
            <a:r>
              <a:rPr lang="en-US" sz="900" dirty="0"/>
              <a:t> </a:t>
            </a:r>
            <a:r>
              <a:rPr lang="en-US" sz="900" dirty="0" err="1"/>
              <a:t>Normen</a:t>
            </a:r>
            <a:r>
              <a:rPr lang="en-US" sz="900" dirty="0"/>
              <a:t> om </a:t>
            </a:r>
            <a:r>
              <a:rPr lang="en-US" sz="900" dirty="0" err="1"/>
              <a:t>te</a:t>
            </a:r>
            <a:r>
              <a:rPr lang="en-US" sz="900" dirty="0"/>
              <a:t> </a:t>
            </a:r>
            <a:r>
              <a:rPr lang="en-US" sz="900" dirty="0" err="1"/>
              <a:t>scheiden</a:t>
            </a:r>
            <a:endParaRPr lang="en-US" sz="900" dirty="0"/>
          </a:p>
          <a:p>
            <a:pPr marL="0" indent="0">
              <a:buNone/>
            </a:pPr>
            <a:r>
              <a:rPr lang="en-US" sz="900" dirty="0"/>
              <a:t>C. </a:t>
            </a:r>
            <a:r>
              <a:rPr lang="en-US" sz="900" dirty="0" err="1"/>
              <a:t>Een</a:t>
            </a:r>
            <a:r>
              <a:rPr lang="en-US" sz="900" dirty="0"/>
              <a:t> </a:t>
            </a:r>
            <a:r>
              <a:rPr lang="en-US" sz="900" dirty="0" err="1"/>
              <a:t>positieve</a:t>
            </a:r>
            <a:r>
              <a:rPr lang="en-US" sz="900" dirty="0"/>
              <a:t> attitude</a:t>
            </a:r>
          </a:p>
          <a:p>
            <a:pPr marL="0" indent="0">
              <a:buNone/>
            </a:pPr>
            <a:r>
              <a:rPr lang="en-US" sz="900" dirty="0"/>
              <a:t>D. </a:t>
            </a:r>
            <a:r>
              <a:rPr lang="en-US" sz="900" dirty="0" err="1"/>
              <a:t>Gedragservaring</a:t>
            </a:r>
            <a:endParaRPr lang="en-US" sz="900" dirty="0"/>
          </a:p>
          <a:p>
            <a:endParaRPr lang="en-US" sz="900" dirty="0"/>
          </a:p>
          <a:p>
            <a:endParaRPr lang="en-US" sz="900" dirty="0"/>
          </a:p>
          <a:p>
            <a:endParaRPr lang="en-US" dirty="0"/>
          </a:p>
        </p:txBody>
      </p:sp>
    </p:spTree>
    <p:extLst>
      <p:ext uri="{BB962C8B-B14F-4D97-AF65-F5344CB8AC3E}">
        <p14:creationId xmlns:p14="http://schemas.microsoft.com/office/powerpoint/2010/main" val="573836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C514-5371-1045-A602-9403E5C4CB9F}"/>
              </a:ext>
            </a:extLst>
          </p:cNvPr>
          <p:cNvSpPr>
            <a:spLocks noGrp="1"/>
          </p:cNvSpPr>
          <p:nvPr>
            <p:ph type="title"/>
          </p:nvPr>
        </p:nvSpPr>
        <p:spPr>
          <a:xfrm>
            <a:off x="342622" y="233361"/>
            <a:ext cx="7191271" cy="645641"/>
          </a:xfrm>
        </p:spPr>
        <p:txBody>
          <a:bodyPr>
            <a:normAutofit fontScale="90000"/>
          </a:bodyPr>
          <a:lstStyle/>
          <a:p>
            <a:r>
              <a:rPr lang="en-US" dirty="0" err="1"/>
              <a:t>Modeltoetsing</a:t>
            </a:r>
            <a:r>
              <a:rPr lang="en-US" dirty="0"/>
              <a:t> </a:t>
            </a:r>
            <a:r>
              <a:rPr lang="en-US" dirty="0" err="1"/>
              <a:t>psychologische</a:t>
            </a:r>
            <a:r>
              <a:rPr lang="en-US" dirty="0"/>
              <a:t> </a:t>
            </a:r>
            <a:r>
              <a:rPr lang="en-US" dirty="0" err="1"/>
              <a:t>factoren</a:t>
            </a:r>
            <a:r>
              <a:rPr lang="en-US" dirty="0"/>
              <a:t> van </a:t>
            </a:r>
            <a:r>
              <a:rPr lang="en-US" dirty="0" err="1"/>
              <a:t>gedrag</a:t>
            </a:r>
            <a:endParaRPr lang="en-US" dirty="0"/>
          </a:p>
        </p:txBody>
      </p:sp>
      <p:sp>
        <p:nvSpPr>
          <p:cNvPr id="3" name="Content Placeholder 2">
            <a:extLst>
              <a:ext uri="{FF2B5EF4-FFF2-40B4-BE49-F238E27FC236}">
                <a16:creationId xmlns:a16="http://schemas.microsoft.com/office/drawing/2014/main" id="{10F89AFA-47EA-044A-BBD8-563521F52DF8}"/>
              </a:ext>
            </a:extLst>
          </p:cNvPr>
          <p:cNvSpPr>
            <a:spLocks noGrp="1"/>
          </p:cNvSpPr>
          <p:nvPr>
            <p:ph idx="1"/>
          </p:nvPr>
        </p:nvSpPr>
        <p:spPr>
          <a:xfrm>
            <a:off x="465161" y="1055544"/>
            <a:ext cx="6447501" cy="3595816"/>
          </a:xfrm>
        </p:spPr>
        <p:txBody>
          <a:bodyPr/>
          <a:lstStyle/>
          <a:p>
            <a:r>
              <a:rPr lang="en-US" dirty="0" err="1"/>
              <a:t>Voorspellen</a:t>
            </a:r>
            <a:r>
              <a:rPr lang="en-US" dirty="0"/>
              <a:t> van </a:t>
            </a:r>
            <a:r>
              <a:rPr lang="en-US" dirty="0" err="1"/>
              <a:t>gedrag</a:t>
            </a:r>
            <a:endParaRPr lang="en-US" dirty="0"/>
          </a:p>
          <a:p>
            <a:r>
              <a:rPr lang="en-US" dirty="0" err="1"/>
              <a:t>Kiezen</a:t>
            </a:r>
            <a:r>
              <a:rPr lang="en-US" dirty="0"/>
              <a:t> van </a:t>
            </a:r>
            <a:r>
              <a:rPr lang="en-US" dirty="0" err="1"/>
              <a:t>interventies</a:t>
            </a:r>
            <a:endParaRPr lang="en-US" dirty="0"/>
          </a:p>
          <a:p>
            <a:pPr lvl="1"/>
            <a:r>
              <a:rPr lang="en-US" dirty="0" err="1"/>
              <a:t>Aangrijpingspunten</a:t>
            </a:r>
            <a:endParaRPr lang="en-US" dirty="0"/>
          </a:p>
          <a:p>
            <a:r>
              <a:rPr lang="en-US" dirty="0" err="1"/>
              <a:t>Doorrekening</a:t>
            </a:r>
            <a:r>
              <a:rPr lang="en-US" dirty="0"/>
              <a:t> 6 pilots</a:t>
            </a:r>
          </a:p>
          <a:p>
            <a:r>
              <a:rPr lang="en-US" dirty="0" err="1"/>
              <a:t>Feitelijke</a:t>
            </a:r>
            <a:r>
              <a:rPr lang="en-US" dirty="0"/>
              <a:t> </a:t>
            </a:r>
            <a:r>
              <a:rPr lang="en-US" dirty="0" err="1"/>
              <a:t>observeerd</a:t>
            </a:r>
            <a:r>
              <a:rPr lang="en-US" dirty="0"/>
              <a:t> </a:t>
            </a:r>
            <a:r>
              <a:rPr lang="en-US" dirty="0" err="1"/>
              <a:t>gedrag</a:t>
            </a:r>
            <a:endParaRPr lang="en-US" dirty="0"/>
          </a:p>
          <a:p>
            <a:endParaRPr lang="en-US" dirty="0"/>
          </a:p>
          <a:p>
            <a:endParaRPr lang="en-US" dirty="0"/>
          </a:p>
        </p:txBody>
      </p:sp>
      <p:pic>
        <p:nvPicPr>
          <p:cNvPr id="4" name="image14.png">
            <a:extLst>
              <a:ext uri="{FF2B5EF4-FFF2-40B4-BE49-F238E27FC236}">
                <a16:creationId xmlns:a16="http://schemas.microsoft.com/office/drawing/2014/main" id="{8AE80055-A340-3A46-84DB-FD6DA14DFEF0}"/>
              </a:ext>
            </a:extLst>
          </p:cNvPr>
          <p:cNvPicPr/>
          <p:nvPr/>
        </p:nvPicPr>
        <p:blipFill>
          <a:blip r:embed="rId3"/>
          <a:srcRect/>
          <a:stretch>
            <a:fillRect/>
          </a:stretch>
        </p:blipFill>
        <p:spPr>
          <a:xfrm>
            <a:off x="3938257" y="1511368"/>
            <a:ext cx="4167791" cy="2684168"/>
          </a:xfrm>
          <a:prstGeom prst="rect">
            <a:avLst/>
          </a:prstGeom>
          <a:ln w="15875">
            <a:solidFill>
              <a:schemeClr val="accent1"/>
            </a:solidFill>
          </a:ln>
          <a:effectLst>
            <a:softEdge rad="12700"/>
          </a:effectLst>
        </p:spPr>
      </p:pic>
    </p:spTree>
    <p:extLst>
      <p:ext uri="{BB962C8B-B14F-4D97-AF65-F5344CB8AC3E}">
        <p14:creationId xmlns:p14="http://schemas.microsoft.com/office/powerpoint/2010/main" val="1135674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Programma vandaag</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8</a:t>
            </a:fld>
            <a:endParaRPr lang="nl-NL" altLang="nl-NL"/>
          </a:p>
        </p:txBody>
      </p:sp>
      <p:pic>
        <p:nvPicPr>
          <p:cNvPr id="3" name="Afbeelding 2">
            <a:extLst>
              <a:ext uri="{FF2B5EF4-FFF2-40B4-BE49-F238E27FC236}">
                <a16:creationId xmlns:a16="http://schemas.microsoft.com/office/drawing/2014/main" id="{7E017412-F72E-431A-A52E-689817AB3C96}"/>
              </a:ext>
            </a:extLst>
          </p:cNvPr>
          <p:cNvPicPr>
            <a:picLocks noChangeAspect="1"/>
          </p:cNvPicPr>
          <p:nvPr/>
        </p:nvPicPr>
        <p:blipFill>
          <a:blip r:embed="rId2"/>
          <a:stretch>
            <a:fillRect/>
          </a:stretch>
        </p:blipFill>
        <p:spPr>
          <a:xfrm>
            <a:off x="472500" y="1944595"/>
            <a:ext cx="8378740" cy="2968810"/>
          </a:xfrm>
          <a:prstGeom prst="rect">
            <a:avLst/>
          </a:prstGeom>
        </p:spPr>
      </p:pic>
    </p:spTree>
    <p:extLst>
      <p:ext uri="{BB962C8B-B14F-4D97-AF65-F5344CB8AC3E}">
        <p14:creationId xmlns:p14="http://schemas.microsoft.com/office/powerpoint/2010/main" val="2101680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1176-A2C9-2F4E-A3E3-24A8D07C8A1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B393B60-D541-804C-BDDC-E006D04F276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20767" b="22679"/>
          <a:stretch/>
        </p:blipFill>
        <p:spPr bwMode="auto">
          <a:xfrm>
            <a:off x="289651" y="457200"/>
            <a:ext cx="6447234" cy="3539055"/>
          </a:xfrm>
          <a:prstGeom prst="rect">
            <a:avLst/>
          </a:prstGeom>
          <a:noFill/>
          <a:ln>
            <a:noFill/>
          </a:ln>
          <a:extLst>
            <a:ext uri="{53640926-AAD7-44D8-BBD7-CCE9431645EC}">
              <a14:shadowObscured xmlns:a14="http://schemas.microsoft.com/office/drawing/2010/main"/>
            </a:ext>
          </a:extLst>
        </p:spPr>
      </p:pic>
      <p:sp>
        <p:nvSpPr>
          <p:cNvPr id="5" name="Rounded Rectangle 4">
            <a:extLst>
              <a:ext uri="{FF2B5EF4-FFF2-40B4-BE49-F238E27FC236}">
                <a16:creationId xmlns:a16="http://schemas.microsoft.com/office/drawing/2014/main" id="{7BAB4054-FE1C-B444-80DB-B56FA1813462}"/>
              </a:ext>
            </a:extLst>
          </p:cNvPr>
          <p:cNvSpPr/>
          <p:nvPr/>
        </p:nvSpPr>
        <p:spPr>
          <a:xfrm>
            <a:off x="668064" y="975490"/>
            <a:ext cx="1744061" cy="30683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7" name="Rectangle 6">
            <a:extLst>
              <a:ext uri="{FF2B5EF4-FFF2-40B4-BE49-F238E27FC236}">
                <a16:creationId xmlns:a16="http://schemas.microsoft.com/office/drawing/2014/main" id="{FC609BDB-554B-A84E-A58F-7D49E47BCE12}"/>
              </a:ext>
            </a:extLst>
          </p:cNvPr>
          <p:cNvSpPr/>
          <p:nvPr/>
        </p:nvSpPr>
        <p:spPr>
          <a:xfrm>
            <a:off x="4680388" y="4310234"/>
            <a:ext cx="3767959" cy="784830"/>
          </a:xfrm>
          <a:prstGeom prst="rect">
            <a:avLst/>
          </a:prstGeom>
        </p:spPr>
        <p:txBody>
          <a:bodyPr wrap="square">
            <a:spAutoFit/>
          </a:bodyPr>
          <a:lstStyle/>
          <a:p>
            <a:pPr defTabSz="342900"/>
            <a:r>
              <a:rPr lang="en-US" sz="1350" dirty="0">
                <a:solidFill>
                  <a:prstClr val="black"/>
                </a:solidFill>
                <a:latin typeface="Trebuchet MS" panose="020B0603020202020204"/>
              </a:rPr>
              <a:t>- </a:t>
            </a:r>
            <a:r>
              <a:rPr lang="en-US" sz="1050" dirty="0" err="1">
                <a:solidFill>
                  <a:prstClr val="black"/>
                </a:solidFill>
                <a:latin typeface="Trebuchet MS" panose="020B0603020202020204"/>
              </a:rPr>
              <a:t>Scheidingsgedrag</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geobserveerd</a:t>
            </a:r>
            <a:endParaRPr lang="en-US" sz="1050" dirty="0">
              <a:solidFill>
                <a:prstClr val="black"/>
              </a:solidFill>
              <a:latin typeface="Trebuchet MS" panose="020B0603020202020204"/>
            </a:endParaRPr>
          </a:p>
          <a:p>
            <a:pPr marL="128588" indent="-128588" defTabSz="342900">
              <a:buFontTx/>
              <a:buChar char="-"/>
            </a:pPr>
            <a:r>
              <a:rPr lang="en-US" sz="1050" dirty="0" err="1">
                <a:solidFill>
                  <a:prstClr val="black"/>
                </a:solidFill>
                <a:latin typeface="Trebuchet MS" panose="020B0603020202020204"/>
              </a:rPr>
              <a:t>Intenties</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en</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uitvoerbaarheid</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directe</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gedragseffecten</a:t>
            </a:r>
            <a:endParaRPr lang="en-US" sz="1050" dirty="0">
              <a:solidFill>
                <a:prstClr val="black"/>
              </a:solidFill>
              <a:latin typeface="Trebuchet MS" panose="020B0603020202020204"/>
            </a:endParaRPr>
          </a:p>
          <a:p>
            <a:pPr marL="128588" indent="-128588" defTabSz="342900">
              <a:buFontTx/>
              <a:buChar char="-"/>
            </a:pPr>
            <a:r>
              <a:rPr lang="en-US" sz="1050" dirty="0">
                <a:solidFill>
                  <a:prstClr val="black"/>
                </a:solidFill>
                <a:latin typeface="Trebuchet MS" panose="020B0603020202020204"/>
              </a:rPr>
              <a:t>Attitudes </a:t>
            </a:r>
            <a:r>
              <a:rPr lang="en-US" sz="1050" dirty="0" err="1">
                <a:solidFill>
                  <a:prstClr val="black"/>
                </a:solidFill>
                <a:latin typeface="Trebuchet MS" panose="020B0603020202020204"/>
              </a:rPr>
              <a:t>belangrijkste</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intentiefactor</a:t>
            </a:r>
            <a:endParaRPr lang="en-US" sz="1050" dirty="0">
              <a:solidFill>
                <a:prstClr val="black"/>
              </a:solidFill>
              <a:latin typeface="Trebuchet MS" panose="020B0603020202020204"/>
            </a:endParaRPr>
          </a:p>
          <a:p>
            <a:pPr marL="128588" indent="-128588" defTabSz="342900">
              <a:buFontTx/>
              <a:buChar char="-"/>
            </a:pPr>
            <a:r>
              <a:rPr lang="en-US" sz="1050" dirty="0" err="1">
                <a:solidFill>
                  <a:prstClr val="black"/>
                </a:solidFill>
                <a:latin typeface="Trebuchet MS" panose="020B0603020202020204"/>
              </a:rPr>
              <a:t>Daarnaast</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persoonlijke</a:t>
            </a:r>
            <a:r>
              <a:rPr lang="en-US" sz="1050" dirty="0">
                <a:solidFill>
                  <a:prstClr val="black"/>
                </a:solidFill>
                <a:latin typeface="Trebuchet MS" panose="020B0603020202020204"/>
              </a:rPr>
              <a:t> norm </a:t>
            </a:r>
            <a:r>
              <a:rPr lang="en-US" sz="1050" dirty="0" err="1">
                <a:solidFill>
                  <a:prstClr val="black"/>
                </a:solidFill>
                <a:latin typeface="Trebuchet MS" panose="020B0603020202020204"/>
              </a:rPr>
              <a:t>en</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sociale</a:t>
            </a:r>
            <a:r>
              <a:rPr lang="en-US" sz="1050" dirty="0">
                <a:solidFill>
                  <a:prstClr val="black"/>
                </a:solidFill>
                <a:latin typeface="Trebuchet MS" panose="020B0603020202020204"/>
              </a:rPr>
              <a:t> norm relevant</a:t>
            </a:r>
          </a:p>
        </p:txBody>
      </p:sp>
    </p:spTree>
    <p:extLst>
      <p:ext uri="{BB962C8B-B14F-4D97-AF65-F5344CB8AC3E}">
        <p14:creationId xmlns:p14="http://schemas.microsoft.com/office/powerpoint/2010/main" val="2408595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1176-A2C9-2F4E-A3E3-24A8D07C8A1D}"/>
              </a:ext>
            </a:extLst>
          </p:cNvPr>
          <p:cNvSpPr>
            <a:spLocks noGrp="1"/>
          </p:cNvSpPr>
          <p:nvPr>
            <p:ph type="title"/>
          </p:nvPr>
        </p:nvSpPr>
        <p:spPr>
          <a:xfrm>
            <a:off x="796349" y="431003"/>
            <a:ext cx="6447501" cy="645641"/>
          </a:xfrm>
        </p:spPr>
        <p:txBody>
          <a:bodyPr>
            <a:normAutofit/>
          </a:bodyPr>
          <a:lstStyle/>
          <a:p>
            <a:r>
              <a:rPr lang="en-US" sz="1800" dirty="0" err="1"/>
              <a:t>Gedragsmodel</a:t>
            </a:r>
            <a:r>
              <a:rPr lang="en-US" sz="1800" dirty="0"/>
              <a:t> </a:t>
            </a:r>
            <a:r>
              <a:rPr lang="en-US" sz="1800" dirty="0" err="1"/>
              <a:t>en</a:t>
            </a:r>
            <a:r>
              <a:rPr lang="en-US" sz="1800" dirty="0"/>
              <a:t> </a:t>
            </a:r>
            <a:r>
              <a:rPr lang="en-US" sz="1800" dirty="0" err="1"/>
              <a:t>aangrijpingspunten</a:t>
            </a:r>
            <a:r>
              <a:rPr lang="en-US" sz="1800" dirty="0"/>
              <a:t> </a:t>
            </a:r>
            <a:r>
              <a:rPr lang="en-US" sz="1800" dirty="0" err="1"/>
              <a:t>interventies</a:t>
            </a:r>
            <a:endParaRPr lang="en-US" sz="1800" dirty="0"/>
          </a:p>
        </p:txBody>
      </p:sp>
      <p:pic>
        <p:nvPicPr>
          <p:cNvPr id="4" name="Content Placeholder 3">
            <a:extLst>
              <a:ext uri="{FF2B5EF4-FFF2-40B4-BE49-F238E27FC236}">
                <a16:creationId xmlns:a16="http://schemas.microsoft.com/office/drawing/2014/main" id="{9B393B60-D541-804C-BDDC-E006D04F276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20767" b="22679"/>
          <a:stretch/>
        </p:blipFill>
        <p:spPr bwMode="auto">
          <a:xfrm>
            <a:off x="336410" y="1076644"/>
            <a:ext cx="6447234" cy="353905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ADF7545-B899-1A4E-AAB1-F0E060E542B3}"/>
              </a:ext>
            </a:extLst>
          </p:cNvPr>
          <p:cNvSpPr txBox="1"/>
          <p:nvPr/>
        </p:nvSpPr>
        <p:spPr>
          <a:xfrm>
            <a:off x="5835212" y="4589502"/>
            <a:ext cx="3444766" cy="577081"/>
          </a:xfrm>
          <a:prstGeom prst="rect">
            <a:avLst/>
          </a:prstGeom>
          <a:noFill/>
        </p:spPr>
        <p:txBody>
          <a:bodyPr wrap="square" rtlCol="0">
            <a:spAutoFit/>
          </a:bodyPr>
          <a:lstStyle/>
          <a:p>
            <a:pPr defTabSz="342900"/>
            <a:r>
              <a:rPr lang="en-US" sz="1050" dirty="0">
                <a:solidFill>
                  <a:prstClr val="black"/>
                </a:solidFill>
                <a:latin typeface="Trebuchet MS" panose="020B0603020202020204"/>
              </a:rPr>
              <a:t>Attitude </a:t>
            </a:r>
            <a:r>
              <a:rPr lang="en-US" sz="1050" dirty="0" err="1">
                <a:solidFill>
                  <a:prstClr val="black"/>
                </a:solidFill>
                <a:latin typeface="Trebuchet MS" panose="020B0603020202020204"/>
              </a:rPr>
              <a:t>beinvloed</a:t>
            </a:r>
            <a:r>
              <a:rPr lang="en-US" sz="1050" dirty="0">
                <a:solidFill>
                  <a:prstClr val="black"/>
                </a:solidFill>
                <a:latin typeface="Trebuchet MS" panose="020B0603020202020204"/>
              </a:rPr>
              <a:t> door </a:t>
            </a:r>
            <a:r>
              <a:rPr lang="en-US" sz="1050" dirty="0" err="1">
                <a:solidFill>
                  <a:prstClr val="black"/>
                </a:solidFill>
                <a:latin typeface="Trebuchet MS" panose="020B0603020202020204"/>
              </a:rPr>
              <a:t>voor-nadelen</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en</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vertrouwen</a:t>
            </a:r>
            <a:endParaRPr lang="en-US" sz="1050" dirty="0">
              <a:solidFill>
                <a:prstClr val="black"/>
              </a:solidFill>
              <a:latin typeface="Trebuchet MS" panose="020B0603020202020204"/>
            </a:endParaRPr>
          </a:p>
          <a:p>
            <a:pPr defTabSz="342900"/>
            <a:r>
              <a:rPr lang="en-US" sz="1050" dirty="0" err="1">
                <a:solidFill>
                  <a:prstClr val="black"/>
                </a:solidFill>
                <a:latin typeface="Trebuchet MS" panose="020B0603020202020204"/>
              </a:rPr>
              <a:t>Ervaring</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bevordert</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uitvoerbaarheid</a:t>
            </a:r>
            <a:endParaRPr lang="en-US" sz="1050" dirty="0">
              <a:solidFill>
                <a:prstClr val="black"/>
              </a:solidFill>
              <a:latin typeface="Trebuchet MS" panose="020B0603020202020204"/>
            </a:endParaRPr>
          </a:p>
          <a:p>
            <a:pPr defTabSz="342900"/>
            <a:r>
              <a:rPr lang="en-US" sz="1050" dirty="0" err="1">
                <a:solidFill>
                  <a:prstClr val="black"/>
                </a:solidFill>
                <a:latin typeface="Trebuchet MS" panose="020B0603020202020204"/>
              </a:rPr>
              <a:t>Sociale</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normen</a:t>
            </a:r>
            <a:r>
              <a:rPr lang="en-US" sz="1050" dirty="0">
                <a:solidFill>
                  <a:prstClr val="black"/>
                </a:solidFill>
                <a:latin typeface="Trebuchet MS" panose="020B0603020202020204"/>
              </a:rPr>
              <a:t> </a:t>
            </a:r>
            <a:r>
              <a:rPr lang="en-US" sz="1050" dirty="0" err="1">
                <a:solidFill>
                  <a:prstClr val="black"/>
                </a:solidFill>
                <a:latin typeface="Trebuchet MS" panose="020B0603020202020204"/>
              </a:rPr>
              <a:t>beinvloedt</a:t>
            </a:r>
            <a:r>
              <a:rPr lang="en-US" sz="1050" dirty="0">
                <a:solidFill>
                  <a:prstClr val="black"/>
                </a:solidFill>
                <a:latin typeface="Trebuchet MS" panose="020B0603020202020204"/>
              </a:rPr>
              <a:t> door </a:t>
            </a:r>
            <a:r>
              <a:rPr lang="en-US" sz="1050" dirty="0" err="1">
                <a:solidFill>
                  <a:prstClr val="black"/>
                </a:solidFill>
                <a:latin typeface="Trebuchet MS" panose="020B0603020202020204"/>
              </a:rPr>
              <a:t>buurtcohesie</a:t>
            </a:r>
            <a:r>
              <a:rPr lang="en-US" sz="1050" dirty="0">
                <a:solidFill>
                  <a:prstClr val="black"/>
                </a:solidFill>
                <a:latin typeface="Trebuchet MS" panose="020B0603020202020204"/>
              </a:rPr>
              <a:t> </a:t>
            </a:r>
          </a:p>
        </p:txBody>
      </p:sp>
      <p:sp>
        <p:nvSpPr>
          <p:cNvPr id="5" name="Rounded Rectangle 4">
            <a:extLst>
              <a:ext uri="{FF2B5EF4-FFF2-40B4-BE49-F238E27FC236}">
                <a16:creationId xmlns:a16="http://schemas.microsoft.com/office/drawing/2014/main" id="{A14575D9-2C6D-C140-B57D-0CA8F967C0E9}"/>
              </a:ext>
            </a:extLst>
          </p:cNvPr>
          <p:cNvSpPr/>
          <p:nvPr/>
        </p:nvSpPr>
        <p:spPr>
          <a:xfrm>
            <a:off x="2000251" y="4024032"/>
            <a:ext cx="144557" cy="1176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Tree>
    <p:extLst>
      <p:ext uri="{BB962C8B-B14F-4D97-AF65-F5344CB8AC3E}">
        <p14:creationId xmlns:p14="http://schemas.microsoft.com/office/powerpoint/2010/main" val="227557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BDDD2B-13EA-3249-84D4-7EBF32701631}"/>
              </a:ext>
            </a:extLst>
          </p:cNvPr>
          <p:cNvSpPr>
            <a:spLocks noGrp="1"/>
          </p:cNvSpPr>
          <p:nvPr>
            <p:ph type="title"/>
          </p:nvPr>
        </p:nvSpPr>
        <p:spPr>
          <a:xfrm>
            <a:off x="1014557" y="484894"/>
            <a:ext cx="6447501" cy="645641"/>
          </a:xfrm>
        </p:spPr>
        <p:txBody>
          <a:bodyPr>
            <a:normAutofit/>
          </a:bodyPr>
          <a:lstStyle/>
          <a:p>
            <a:r>
              <a:rPr lang="en-US" sz="1800" dirty="0" err="1"/>
              <a:t>Gedragsmodel</a:t>
            </a:r>
            <a:r>
              <a:rPr lang="en-US" sz="1800" dirty="0"/>
              <a:t> </a:t>
            </a:r>
            <a:r>
              <a:rPr lang="en-US" sz="1800" dirty="0" err="1"/>
              <a:t>en</a:t>
            </a:r>
            <a:r>
              <a:rPr lang="en-US" sz="1800" dirty="0"/>
              <a:t> </a:t>
            </a:r>
            <a:r>
              <a:rPr lang="en-US" sz="1800" dirty="0" err="1"/>
              <a:t>aangrijpingspunten</a:t>
            </a:r>
            <a:r>
              <a:rPr lang="en-US" sz="1800" dirty="0"/>
              <a:t> </a:t>
            </a:r>
            <a:r>
              <a:rPr lang="en-US" sz="1800" dirty="0" err="1"/>
              <a:t>interventies</a:t>
            </a:r>
            <a:endParaRPr lang="en-US" sz="1800" dirty="0"/>
          </a:p>
        </p:txBody>
      </p:sp>
      <p:pic>
        <p:nvPicPr>
          <p:cNvPr id="4" name="Content Placeholder 3">
            <a:extLst>
              <a:ext uri="{FF2B5EF4-FFF2-40B4-BE49-F238E27FC236}">
                <a16:creationId xmlns:a16="http://schemas.microsoft.com/office/drawing/2014/main" id="{9B393B60-D541-804C-BDDC-E006D04F2769}"/>
              </a:ext>
            </a:extLst>
          </p:cNvPr>
          <p:cNvPicPr>
            <a:picLocks noGrp="1"/>
          </p:cNvPicPr>
          <p:nvPr>
            <p:ph idx="1"/>
          </p:nvPr>
        </p:nvPicPr>
        <p:blipFill rotWithShape="1">
          <a:blip r:embed="rId3">
            <a:extLst>
              <a:ext uri="{28A0092B-C50C-407E-A947-70E740481C1C}">
                <a14:useLocalDpi xmlns:a14="http://schemas.microsoft.com/office/drawing/2010/main" val="0"/>
              </a:ext>
            </a:extLst>
          </a:blip>
          <a:stretch/>
        </p:blipFill>
        <p:spPr bwMode="auto">
          <a:xfrm>
            <a:off x="571315" y="851085"/>
            <a:ext cx="7112762" cy="4292415"/>
          </a:xfrm>
          <a:prstGeom prst="rect">
            <a:avLst/>
          </a:prstGeom>
          <a:noFill/>
          <a:ln>
            <a:noFill/>
          </a:ln>
          <a:extLst>
            <a:ext uri="{53640926-AAD7-44D8-BBD7-CCE9431645EC}">
              <a14:shadowObscured xmlns:a14="http://schemas.microsoft.com/office/drawing/2010/main"/>
            </a:ext>
          </a:extLst>
        </p:spPr>
      </p:pic>
      <p:sp>
        <p:nvSpPr>
          <p:cNvPr id="6" name="Oval 5">
            <a:extLst>
              <a:ext uri="{FF2B5EF4-FFF2-40B4-BE49-F238E27FC236}">
                <a16:creationId xmlns:a16="http://schemas.microsoft.com/office/drawing/2014/main" id="{1A548B7A-4E36-3B49-841A-8CD9F00B5004}"/>
              </a:ext>
            </a:extLst>
          </p:cNvPr>
          <p:cNvSpPr/>
          <p:nvPr/>
        </p:nvSpPr>
        <p:spPr>
          <a:xfrm>
            <a:off x="2813139" y="4084633"/>
            <a:ext cx="1000433" cy="4647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Afstand</a:t>
            </a:r>
            <a:r>
              <a:rPr lang="en-US" sz="900" dirty="0">
                <a:solidFill>
                  <a:prstClr val="white"/>
                </a:solidFill>
                <a:latin typeface="Trebuchet MS" panose="020B0603020202020204"/>
              </a:rPr>
              <a:t> container</a:t>
            </a:r>
          </a:p>
        </p:txBody>
      </p:sp>
      <p:sp>
        <p:nvSpPr>
          <p:cNvPr id="9" name="Oval 8">
            <a:extLst>
              <a:ext uri="{FF2B5EF4-FFF2-40B4-BE49-F238E27FC236}">
                <a16:creationId xmlns:a16="http://schemas.microsoft.com/office/drawing/2014/main" id="{39F4FFCE-C027-DF49-9759-95127BB6B6ED}"/>
              </a:ext>
            </a:extLst>
          </p:cNvPr>
          <p:cNvSpPr/>
          <p:nvPr/>
        </p:nvSpPr>
        <p:spPr>
          <a:xfrm>
            <a:off x="3928665" y="4089235"/>
            <a:ext cx="858087" cy="45553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MSBak</a:t>
            </a:r>
            <a:r>
              <a:rPr lang="en-US" sz="900" dirty="0">
                <a:solidFill>
                  <a:prstClr val="white"/>
                </a:solidFill>
                <a:latin typeface="Trebuchet MS" panose="020B0603020202020204"/>
              </a:rPr>
              <a:t> </a:t>
            </a:r>
            <a:r>
              <a:rPr lang="en-US" sz="900" dirty="0" err="1">
                <a:solidFill>
                  <a:prstClr val="white"/>
                </a:solidFill>
                <a:latin typeface="Trebuchet MS" panose="020B0603020202020204"/>
              </a:rPr>
              <a:t>woning</a:t>
            </a:r>
            <a:endParaRPr lang="en-US" sz="900" dirty="0">
              <a:solidFill>
                <a:prstClr val="white"/>
              </a:solidFill>
              <a:latin typeface="Trebuchet MS" panose="020B0603020202020204"/>
            </a:endParaRPr>
          </a:p>
        </p:txBody>
      </p:sp>
      <p:sp>
        <p:nvSpPr>
          <p:cNvPr id="8" name="Rectangle 7">
            <a:extLst>
              <a:ext uri="{FF2B5EF4-FFF2-40B4-BE49-F238E27FC236}">
                <a16:creationId xmlns:a16="http://schemas.microsoft.com/office/drawing/2014/main" id="{0B76A5EC-7FC0-0D4D-858C-70D43B6F025A}"/>
              </a:ext>
            </a:extLst>
          </p:cNvPr>
          <p:cNvSpPr/>
          <p:nvPr/>
        </p:nvSpPr>
        <p:spPr>
          <a:xfrm>
            <a:off x="5059283" y="2587337"/>
            <a:ext cx="2145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0" name="Rectangle 19">
            <a:extLst>
              <a:ext uri="{FF2B5EF4-FFF2-40B4-BE49-F238E27FC236}">
                <a16:creationId xmlns:a16="http://schemas.microsoft.com/office/drawing/2014/main" id="{58E5F0CE-8495-2F49-95D6-A053C18F4049}"/>
              </a:ext>
            </a:extLst>
          </p:cNvPr>
          <p:cNvSpPr/>
          <p:nvPr/>
        </p:nvSpPr>
        <p:spPr>
          <a:xfrm>
            <a:off x="2478232" y="2363761"/>
            <a:ext cx="228117" cy="379873"/>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1" name="Rectangle 20">
            <a:extLst>
              <a:ext uri="{FF2B5EF4-FFF2-40B4-BE49-F238E27FC236}">
                <a16:creationId xmlns:a16="http://schemas.microsoft.com/office/drawing/2014/main" id="{3DA36CCB-BFF5-4C48-A591-A120562C15D5}"/>
              </a:ext>
            </a:extLst>
          </p:cNvPr>
          <p:cNvSpPr/>
          <p:nvPr/>
        </p:nvSpPr>
        <p:spPr>
          <a:xfrm>
            <a:off x="3820464" y="2587337"/>
            <a:ext cx="216404" cy="39745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0" name="Rectangle 29">
            <a:extLst>
              <a:ext uri="{FF2B5EF4-FFF2-40B4-BE49-F238E27FC236}">
                <a16:creationId xmlns:a16="http://schemas.microsoft.com/office/drawing/2014/main" id="{18D1010E-0585-434D-A917-53F01E8E9901}"/>
              </a:ext>
            </a:extLst>
          </p:cNvPr>
          <p:cNvSpPr/>
          <p:nvPr/>
        </p:nvSpPr>
        <p:spPr>
          <a:xfrm>
            <a:off x="1176771" y="915317"/>
            <a:ext cx="5142779" cy="38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1" name="Rounded Rectangle 10">
            <a:extLst>
              <a:ext uri="{FF2B5EF4-FFF2-40B4-BE49-F238E27FC236}">
                <a16:creationId xmlns:a16="http://schemas.microsoft.com/office/drawing/2014/main" id="{A938BDD4-9417-474D-B5BE-3849A81ABE49}"/>
              </a:ext>
            </a:extLst>
          </p:cNvPr>
          <p:cNvSpPr/>
          <p:nvPr/>
        </p:nvSpPr>
        <p:spPr>
          <a:xfrm>
            <a:off x="2017059" y="3603811"/>
            <a:ext cx="137832" cy="1378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2" name="Rectangle 11">
            <a:extLst>
              <a:ext uri="{FF2B5EF4-FFF2-40B4-BE49-F238E27FC236}">
                <a16:creationId xmlns:a16="http://schemas.microsoft.com/office/drawing/2014/main" id="{8123FF1B-28FF-8548-958E-CFE50E2BEF47}"/>
              </a:ext>
            </a:extLst>
          </p:cNvPr>
          <p:cNvSpPr/>
          <p:nvPr/>
        </p:nvSpPr>
        <p:spPr>
          <a:xfrm>
            <a:off x="988949" y="2402180"/>
            <a:ext cx="228117" cy="379873"/>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3678333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1176-A2C9-2F4E-A3E3-24A8D07C8A1D}"/>
              </a:ext>
            </a:extLst>
          </p:cNvPr>
          <p:cNvSpPr>
            <a:spLocks noGrp="1"/>
          </p:cNvSpPr>
          <p:nvPr>
            <p:ph type="title"/>
          </p:nvPr>
        </p:nvSpPr>
        <p:spPr>
          <a:xfrm>
            <a:off x="951174" y="350720"/>
            <a:ext cx="6447501" cy="645641"/>
          </a:xfrm>
        </p:spPr>
        <p:txBody>
          <a:bodyPr>
            <a:normAutofit/>
          </a:bodyPr>
          <a:lstStyle/>
          <a:p>
            <a:r>
              <a:rPr lang="en-US" sz="1800" dirty="0" err="1"/>
              <a:t>Gedragsmodel</a:t>
            </a:r>
            <a:r>
              <a:rPr lang="en-US" sz="1800" dirty="0"/>
              <a:t> </a:t>
            </a:r>
            <a:r>
              <a:rPr lang="en-US" sz="1800" dirty="0" err="1"/>
              <a:t>en</a:t>
            </a:r>
            <a:r>
              <a:rPr lang="en-US" sz="1800" dirty="0"/>
              <a:t> </a:t>
            </a:r>
            <a:r>
              <a:rPr lang="en-US" sz="1800" dirty="0" err="1"/>
              <a:t>aangrijpingspunten</a:t>
            </a:r>
            <a:r>
              <a:rPr lang="en-US" sz="1800" dirty="0"/>
              <a:t> </a:t>
            </a:r>
            <a:r>
              <a:rPr lang="en-US" sz="1800" dirty="0" err="1"/>
              <a:t>interventies</a:t>
            </a:r>
            <a:endParaRPr lang="en-US" sz="1800" dirty="0"/>
          </a:p>
        </p:txBody>
      </p:sp>
      <p:pic>
        <p:nvPicPr>
          <p:cNvPr id="4" name="Content Placeholder 3">
            <a:extLst>
              <a:ext uri="{FF2B5EF4-FFF2-40B4-BE49-F238E27FC236}">
                <a16:creationId xmlns:a16="http://schemas.microsoft.com/office/drawing/2014/main" id="{9B393B60-D541-804C-BDDC-E006D04F276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20767" b="22679"/>
          <a:stretch/>
        </p:blipFill>
        <p:spPr bwMode="auto">
          <a:xfrm>
            <a:off x="243685" y="820740"/>
            <a:ext cx="6447234" cy="3539055"/>
          </a:xfrm>
          <a:prstGeom prst="rect">
            <a:avLst/>
          </a:prstGeom>
          <a:noFill/>
          <a:ln>
            <a:noFill/>
          </a:ln>
          <a:extLst>
            <a:ext uri="{53640926-AAD7-44D8-BBD7-CCE9431645EC}">
              <a14:shadowObscured xmlns:a14="http://schemas.microsoft.com/office/drawing/2010/main"/>
            </a:ext>
          </a:extLst>
        </p:spPr>
      </p:pic>
      <p:sp>
        <p:nvSpPr>
          <p:cNvPr id="6" name="Oval 5">
            <a:extLst>
              <a:ext uri="{FF2B5EF4-FFF2-40B4-BE49-F238E27FC236}">
                <a16:creationId xmlns:a16="http://schemas.microsoft.com/office/drawing/2014/main" id="{1A548B7A-4E36-3B49-841A-8CD9F00B5004}"/>
              </a:ext>
            </a:extLst>
          </p:cNvPr>
          <p:cNvSpPr/>
          <p:nvPr/>
        </p:nvSpPr>
        <p:spPr>
          <a:xfrm>
            <a:off x="3397828" y="4113336"/>
            <a:ext cx="1000433" cy="4647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Afstand</a:t>
            </a:r>
            <a:r>
              <a:rPr lang="en-US" sz="900" dirty="0">
                <a:solidFill>
                  <a:prstClr val="white"/>
                </a:solidFill>
                <a:latin typeface="Trebuchet MS" panose="020B0603020202020204"/>
              </a:rPr>
              <a:t> container</a:t>
            </a:r>
          </a:p>
        </p:txBody>
      </p:sp>
      <p:sp>
        <p:nvSpPr>
          <p:cNvPr id="9" name="Oval 8">
            <a:extLst>
              <a:ext uri="{FF2B5EF4-FFF2-40B4-BE49-F238E27FC236}">
                <a16:creationId xmlns:a16="http://schemas.microsoft.com/office/drawing/2014/main" id="{39F4FFCE-C027-DF49-9759-95127BB6B6ED}"/>
              </a:ext>
            </a:extLst>
          </p:cNvPr>
          <p:cNvSpPr/>
          <p:nvPr/>
        </p:nvSpPr>
        <p:spPr>
          <a:xfrm>
            <a:off x="4449438" y="4113335"/>
            <a:ext cx="858087" cy="45553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Bak</a:t>
            </a:r>
            <a:r>
              <a:rPr lang="en-US" sz="900" dirty="0">
                <a:solidFill>
                  <a:prstClr val="white"/>
                </a:solidFill>
                <a:latin typeface="Trebuchet MS" panose="020B0603020202020204"/>
              </a:rPr>
              <a:t> </a:t>
            </a:r>
            <a:r>
              <a:rPr lang="en-US" sz="900" dirty="0" err="1">
                <a:solidFill>
                  <a:prstClr val="white"/>
                </a:solidFill>
                <a:latin typeface="Trebuchet MS" panose="020B0603020202020204"/>
              </a:rPr>
              <a:t>woning</a:t>
            </a:r>
            <a:endParaRPr lang="en-US" sz="900" dirty="0">
              <a:solidFill>
                <a:prstClr val="white"/>
              </a:solidFill>
              <a:latin typeface="Trebuchet MS" panose="020B0603020202020204"/>
            </a:endParaRPr>
          </a:p>
        </p:txBody>
      </p:sp>
      <p:sp>
        <p:nvSpPr>
          <p:cNvPr id="12" name="Oval 11">
            <a:extLst>
              <a:ext uri="{FF2B5EF4-FFF2-40B4-BE49-F238E27FC236}">
                <a16:creationId xmlns:a16="http://schemas.microsoft.com/office/drawing/2014/main" id="{4D33DCE2-BDA9-C44A-A888-8EE990CC257B}"/>
              </a:ext>
            </a:extLst>
          </p:cNvPr>
          <p:cNvSpPr/>
          <p:nvPr/>
        </p:nvSpPr>
        <p:spPr>
          <a:xfrm>
            <a:off x="2531418" y="1219808"/>
            <a:ext cx="880234" cy="44273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**Social modeling</a:t>
            </a:r>
          </a:p>
        </p:txBody>
      </p:sp>
      <p:sp>
        <p:nvSpPr>
          <p:cNvPr id="28" name="Oval 27">
            <a:extLst>
              <a:ext uri="{FF2B5EF4-FFF2-40B4-BE49-F238E27FC236}">
                <a16:creationId xmlns:a16="http://schemas.microsoft.com/office/drawing/2014/main" id="{C8AC153F-DD4E-8746-AE96-38553537EA18}"/>
              </a:ext>
            </a:extLst>
          </p:cNvPr>
          <p:cNvSpPr/>
          <p:nvPr/>
        </p:nvSpPr>
        <p:spPr>
          <a:xfrm>
            <a:off x="1653483" y="1228111"/>
            <a:ext cx="877935" cy="44008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Groepsdoel</a:t>
            </a:r>
            <a:r>
              <a:rPr lang="en-US" sz="900" dirty="0">
                <a:solidFill>
                  <a:prstClr val="white"/>
                </a:solidFill>
                <a:latin typeface="Trebuchet MS" panose="020B0603020202020204"/>
              </a:rPr>
              <a:t> </a:t>
            </a:r>
            <a:r>
              <a:rPr lang="en-US" sz="900" dirty="0" err="1">
                <a:solidFill>
                  <a:prstClr val="white"/>
                </a:solidFill>
                <a:latin typeface="Trebuchet MS" panose="020B0603020202020204"/>
              </a:rPr>
              <a:t>en</a:t>
            </a:r>
            <a:r>
              <a:rPr lang="en-US" sz="900" dirty="0">
                <a:solidFill>
                  <a:prstClr val="white"/>
                </a:solidFill>
                <a:latin typeface="Trebuchet MS" panose="020B0603020202020204"/>
              </a:rPr>
              <a:t>-fb</a:t>
            </a:r>
          </a:p>
        </p:txBody>
      </p:sp>
      <p:sp>
        <p:nvSpPr>
          <p:cNvPr id="8" name="Rectangle 7">
            <a:extLst>
              <a:ext uri="{FF2B5EF4-FFF2-40B4-BE49-F238E27FC236}">
                <a16:creationId xmlns:a16="http://schemas.microsoft.com/office/drawing/2014/main" id="{0B76A5EC-7FC0-0D4D-858C-70D43B6F025A}"/>
              </a:ext>
            </a:extLst>
          </p:cNvPr>
          <p:cNvSpPr/>
          <p:nvPr/>
        </p:nvSpPr>
        <p:spPr>
          <a:xfrm>
            <a:off x="5402686" y="2675296"/>
            <a:ext cx="2145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0" name="Rectangle 19">
            <a:extLst>
              <a:ext uri="{FF2B5EF4-FFF2-40B4-BE49-F238E27FC236}">
                <a16:creationId xmlns:a16="http://schemas.microsoft.com/office/drawing/2014/main" id="{58E5F0CE-8495-2F49-95D6-A053C18F4049}"/>
              </a:ext>
            </a:extLst>
          </p:cNvPr>
          <p:cNvSpPr/>
          <p:nvPr/>
        </p:nvSpPr>
        <p:spPr>
          <a:xfrm>
            <a:off x="2430925" y="2407386"/>
            <a:ext cx="2145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1" name="Rectangle 20">
            <a:extLst>
              <a:ext uri="{FF2B5EF4-FFF2-40B4-BE49-F238E27FC236}">
                <a16:creationId xmlns:a16="http://schemas.microsoft.com/office/drawing/2014/main" id="{3DA36CCB-BFF5-4C48-A591-A120562C15D5}"/>
              </a:ext>
            </a:extLst>
          </p:cNvPr>
          <p:cNvSpPr/>
          <p:nvPr/>
        </p:nvSpPr>
        <p:spPr>
          <a:xfrm>
            <a:off x="3923658" y="2690533"/>
            <a:ext cx="2145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2" name="Rectangle 21">
            <a:extLst>
              <a:ext uri="{FF2B5EF4-FFF2-40B4-BE49-F238E27FC236}">
                <a16:creationId xmlns:a16="http://schemas.microsoft.com/office/drawing/2014/main" id="{45D42607-B41E-0046-AD8B-431895E6326F}"/>
              </a:ext>
            </a:extLst>
          </p:cNvPr>
          <p:cNvSpPr/>
          <p:nvPr/>
        </p:nvSpPr>
        <p:spPr>
          <a:xfrm>
            <a:off x="5617257" y="2678478"/>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0" name="Rectangle 29">
            <a:extLst>
              <a:ext uri="{FF2B5EF4-FFF2-40B4-BE49-F238E27FC236}">
                <a16:creationId xmlns:a16="http://schemas.microsoft.com/office/drawing/2014/main" id="{F8889D4B-1693-6C41-9421-49C8AA2D10E0}"/>
              </a:ext>
            </a:extLst>
          </p:cNvPr>
          <p:cNvSpPr/>
          <p:nvPr/>
        </p:nvSpPr>
        <p:spPr>
          <a:xfrm>
            <a:off x="2668320" y="2421519"/>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1" name="Rectangle 30">
            <a:extLst>
              <a:ext uri="{FF2B5EF4-FFF2-40B4-BE49-F238E27FC236}">
                <a16:creationId xmlns:a16="http://schemas.microsoft.com/office/drawing/2014/main" id="{7F16D803-86D7-5645-911E-9EE8284D9CCE}"/>
              </a:ext>
            </a:extLst>
          </p:cNvPr>
          <p:cNvSpPr/>
          <p:nvPr/>
        </p:nvSpPr>
        <p:spPr>
          <a:xfrm>
            <a:off x="4138228" y="2690533"/>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2" name="Oval 31">
            <a:extLst>
              <a:ext uri="{FF2B5EF4-FFF2-40B4-BE49-F238E27FC236}">
                <a16:creationId xmlns:a16="http://schemas.microsoft.com/office/drawing/2014/main" id="{AC5A3C27-4862-1E42-B31A-E69A5BFD9D8C}"/>
              </a:ext>
            </a:extLst>
          </p:cNvPr>
          <p:cNvSpPr/>
          <p:nvPr/>
        </p:nvSpPr>
        <p:spPr>
          <a:xfrm>
            <a:off x="3502906" y="1228111"/>
            <a:ext cx="1028550" cy="44008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 </a:t>
            </a:r>
            <a:r>
              <a:rPr lang="en-US" sz="900" dirty="0" err="1">
                <a:solidFill>
                  <a:prstClr val="white"/>
                </a:solidFill>
                <a:latin typeface="Trebuchet MS" panose="020B0603020202020204"/>
              </a:rPr>
              <a:t>Soc</a:t>
            </a:r>
            <a:r>
              <a:rPr lang="en-US" sz="900" dirty="0">
                <a:solidFill>
                  <a:prstClr val="white"/>
                </a:solidFill>
                <a:latin typeface="Trebuchet MS" panose="020B0603020202020204"/>
              </a:rPr>
              <a:t> norm </a:t>
            </a:r>
            <a:r>
              <a:rPr lang="en-US" sz="900" dirty="0" err="1">
                <a:solidFill>
                  <a:prstClr val="white"/>
                </a:solidFill>
                <a:latin typeface="Trebuchet MS" panose="020B0603020202020204"/>
              </a:rPr>
              <a:t>versterken</a:t>
            </a:r>
            <a:endParaRPr lang="en-US" sz="900" dirty="0">
              <a:solidFill>
                <a:prstClr val="white"/>
              </a:solidFill>
              <a:latin typeface="Trebuchet MS" panose="020B0603020202020204"/>
            </a:endParaRPr>
          </a:p>
        </p:txBody>
      </p:sp>
      <p:sp>
        <p:nvSpPr>
          <p:cNvPr id="33" name="Rectangle 32">
            <a:extLst>
              <a:ext uri="{FF2B5EF4-FFF2-40B4-BE49-F238E27FC236}">
                <a16:creationId xmlns:a16="http://schemas.microsoft.com/office/drawing/2014/main" id="{D6261C73-96C9-E94E-81A4-2030D8D1A23F}"/>
              </a:ext>
            </a:extLst>
          </p:cNvPr>
          <p:cNvSpPr/>
          <p:nvPr/>
        </p:nvSpPr>
        <p:spPr>
          <a:xfrm>
            <a:off x="1176771" y="819281"/>
            <a:ext cx="5142779" cy="38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4" name="Rectangle 33">
            <a:extLst>
              <a:ext uri="{FF2B5EF4-FFF2-40B4-BE49-F238E27FC236}">
                <a16:creationId xmlns:a16="http://schemas.microsoft.com/office/drawing/2014/main" id="{699EA843-223C-A446-AD6A-22A105337F5F}"/>
              </a:ext>
            </a:extLst>
          </p:cNvPr>
          <p:cNvSpPr/>
          <p:nvPr/>
        </p:nvSpPr>
        <p:spPr>
          <a:xfrm>
            <a:off x="2420764" y="3079965"/>
            <a:ext cx="224732" cy="456046"/>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8" name="Rounded Rectangle 17">
            <a:extLst>
              <a:ext uri="{FF2B5EF4-FFF2-40B4-BE49-F238E27FC236}">
                <a16:creationId xmlns:a16="http://schemas.microsoft.com/office/drawing/2014/main" id="{AB63FFEA-5356-5B4D-AF32-7F694DB921C1}"/>
              </a:ext>
            </a:extLst>
          </p:cNvPr>
          <p:cNvSpPr/>
          <p:nvPr/>
        </p:nvSpPr>
        <p:spPr>
          <a:xfrm>
            <a:off x="1906121" y="3788709"/>
            <a:ext cx="144557" cy="1176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9" name="Rectangle 18">
            <a:extLst>
              <a:ext uri="{FF2B5EF4-FFF2-40B4-BE49-F238E27FC236}">
                <a16:creationId xmlns:a16="http://schemas.microsoft.com/office/drawing/2014/main" id="{7EFAE2CA-5DE7-014D-A69C-0F12DEDE2FF3}"/>
              </a:ext>
            </a:extLst>
          </p:cNvPr>
          <p:cNvSpPr/>
          <p:nvPr/>
        </p:nvSpPr>
        <p:spPr>
          <a:xfrm>
            <a:off x="723057" y="2500596"/>
            <a:ext cx="228117" cy="379873"/>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543076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1176-A2C9-2F4E-A3E3-24A8D07C8A1D}"/>
              </a:ext>
            </a:extLst>
          </p:cNvPr>
          <p:cNvSpPr>
            <a:spLocks noGrp="1"/>
          </p:cNvSpPr>
          <p:nvPr>
            <p:ph type="title"/>
          </p:nvPr>
        </p:nvSpPr>
        <p:spPr>
          <a:xfrm>
            <a:off x="694556" y="206105"/>
            <a:ext cx="6447501" cy="645641"/>
          </a:xfrm>
        </p:spPr>
        <p:txBody>
          <a:bodyPr>
            <a:normAutofit/>
          </a:bodyPr>
          <a:lstStyle/>
          <a:p>
            <a:r>
              <a:rPr lang="en-US" sz="1800" dirty="0" err="1"/>
              <a:t>Gedragsmodel</a:t>
            </a:r>
            <a:r>
              <a:rPr lang="en-US" sz="1800" dirty="0"/>
              <a:t> </a:t>
            </a:r>
            <a:r>
              <a:rPr lang="en-US" sz="1800" dirty="0" err="1"/>
              <a:t>en</a:t>
            </a:r>
            <a:r>
              <a:rPr lang="en-US" sz="1800" dirty="0"/>
              <a:t> </a:t>
            </a:r>
            <a:r>
              <a:rPr lang="en-US" sz="1800" dirty="0" err="1"/>
              <a:t>aangrijpingspunten</a:t>
            </a:r>
            <a:r>
              <a:rPr lang="en-US" sz="1800" dirty="0"/>
              <a:t> </a:t>
            </a:r>
            <a:r>
              <a:rPr lang="en-US" sz="1800" dirty="0" err="1"/>
              <a:t>interventies</a:t>
            </a:r>
            <a:endParaRPr lang="en-US" sz="1800" dirty="0"/>
          </a:p>
        </p:txBody>
      </p:sp>
      <p:pic>
        <p:nvPicPr>
          <p:cNvPr id="4" name="Content Placeholder 3">
            <a:extLst>
              <a:ext uri="{FF2B5EF4-FFF2-40B4-BE49-F238E27FC236}">
                <a16:creationId xmlns:a16="http://schemas.microsoft.com/office/drawing/2014/main" id="{9B393B60-D541-804C-BDDC-E006D04F276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20767" b="22679"/>
          <a:stretch/>
        </p:blipFill>
        <p:spPr bwMode="auto">
          <a:xfrm>
            <a:off x="306176" y="570207"/>
            <a:ext cx="6447234" cy="3539055"/>
          </a:xfrm>
          <a:prstGeom prst="rect">
            <a:avLst/>
          </a:prstGeom>
          <a:noFill/>
          <a:ln>
            <a:noFill/>
          </a:ln>
          <a:extLst>
            <a:ext uri="{53640926-AAD7-44D8-BBD7-CCE9431645EC}">
              <a14:shadowObscured xmlns:a14="http://schemas.microsoft.com/office/drawing/2010/main"/>
            </a:ext>
          </a:extLst>
        </p:spPr>
      </p:pic>
      <p:sp>
        <p:nvSpPr>
          <p:cNvPr id="6" name="Oval 5">
            <a:extLst>
              <a:ext uri="{FF2B5EF4-FFF2-40B4-BE49-F238E27FC236}">
                <a16:creationId xmlns:a16="http://schemas.microsoft.com/office/drawing/2014/main" id="{1A548B7A-4E36-3B49-841A-8CD9F00B5004}"/>
              </a:ext>
            </a:extLst>
          </p:cNvPr>
          <p:cNvSpPr/>
          <p:nvPr/>
        </p:nvSpPr>
        <p:spPr>
          <a:xfrm>
            <a:off x="3370893" y="3879540"/>
            <a:ext cx="1000433" cy="4647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Afstand</a:t>
            </a:r>
            <a:r>
              <a:rPr lang="en-US" sz="900" dirty="0">
                <a:solidFill>
                  <a:prstClr val="white"/>
                </a:solidFill>
                <a:latin typeface="Trebuchet MS" panose="020B0603020202020204"/>
              </a:rPr>
              <a:t> container</a:t>
            </a:r>
          </a:p>
        </p:txBody>
      </p:sp>
      <p:sp>
        <p:nvSpPr>
          <p:cNvPr id="9" name="Oval 8">
            <a:extLst>
              <a:ext uri="{FF2B5EF4-FFF2-40B4-BE49-F238E27FC236}">
                <a16:creationId xmlns:a16="http://schemas.microsoft.com/office/drawing/2014/main" id="{39F4FFCE-C027-DF49-9759-95127BB6B6ED}"/>
              </a:ext>
            </a:extLst>
          </p:cNvPr>
          <p:cNvSpPr/>
          <p:nvPr/>
        </p:nvSpPr>
        <p:spPr>
          <a:xfrm>
            <a:off x="4426058" y="3879540"/>
            <a:ext cx="858087" cy="45553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Bak</a:t>
            </a:r>
            <a:r>
              <a:rPr lang="en-US" sz="900" dirty="0">
                <a:solidFill>
                  <a:prstClr val="white"/>
                </a:solidFill>
                <a:latin typeface="Trebuchet MS" panose="020B0603020202020204"/>
              </a:rPr>
              <a:t> </a:t>
            </a:r>
            <a:r>
              <a:rPr lang="en-US" sz="900" dirty="0" err="1">
                <a:solidFill>
                  <a:prstClr val="white"/>
                </a:solidFill>
                <a:latin typeface="Trebuchet MS" panose="020B0603020202020204"/>
              </a:rPr>
              <a:t>woning</a:t>
            </a:r>
            <a:endParaRPr lang="en-US" sz="900" dirty="0">
              <a:solidFill>
                <a:prstClr val="white"/>
              </a:solidFill>
              <a:latin typeface="Trebuchet MS" panose="020B0603020202020204"/>
            </a:endParaRPr>
          </a:p>
        </p:txBody>
      </p:sp>
      <p:sp>
        <p:nvSpPr>
          <p:cNvPr id="12" name="Oval 11">
            <a:extLst>
              <a:ext uri="{FF2B5EF4-FFF2-40B4-BE49-F238E27FC236}">
                <a16:creationId xmlns:a16="http://schemas.microsoft.com/office/drawing/2014/main" id="{4D33DCE2-BDA9-C44A-A888-8EE990CC257B}"/>
              </a:ext>
            </a:extLst>
          </p:cNvPr>
          <p:cNvSpPr/>
          <p:nvPr/>
        </p:nvSpPr>
        <p:spPr>
          <a:xfrm>
            <a:off x="1807177" y="991668"/>
            <a:ext cx="880234" cy="44273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**Social modeling</a:t>
            </a:r>
          </a:p>
        </p:txBody>
      </p:sp>
      <p:sp>
        <p:nvSpPr>
          <p:cNvPr id="17" name="Oval 16">
            <a:extLst>
              <a:ext uri="{FF2B5EF4-FFF2-40B4-BE49-F238E27FC236}">
                <a16:creationId xmlns:a16="http://schemas.microsoft.com/office/drawing/2014/main" id="{1721417F-7E4A-154E-820D-6F12D8107887}"/>
              </a:ext>
            </a:extLst>
          </p:cNvPr>
          <p:cNvSpPr/>
          <p:nvPr/>
        </p:nvSpPr>
        <p:spPr>
          <a:xfrm>
            <a:off x="3529793" y="1018222"/>
            <a:ext cx="991600" cy="39657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Attitudebeinvloeding</a:t>
            </a:r>
            <a:endParaRPr lang="en-US" sz="900" dirty="0">
              <a:solidFill>
                <a:prstClr val="white"/>
              </a:solidFill>
              <a:latin typeface="Trebuchet MS" panose="020B0603020202020204"/>
            </a:endParaRPr>
          </a:p>
        </p:txBody>
      </p:sp>
      <p:sp>
        <p:nvSpPr>
          <p:cNvPr id="19" name="Oval 18">
            <a:extLst>
              <a:ext uri="{FF2B5EF4-FFF2-40B4-BE49-F238E27FC236}">
                <a16:creationId xmlns:a16="http://schemas.microsoft.com/office/drawing/2014/main" id="{8F3F0F99-341B-8042-9FA9-18B5D4206E8F}"/>
              </a:ext>
            </a:extLst>
          </p:cNvPr>
          <p:cNvSpPr/>
          <p:nvPr/>
        </p:nvSpPr>
        <p:spPr>
          <a:xfrm>
            <a:off x="4462802" y="955545"/>
            <a:ext cx="931038" cy="478853"/>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cadeau</a:t>
            </a:r>
            <a:r>
              <a:rPr lang="en-US" sz="900" dirty="0">
                <a:solidFill>
                  <a:prstClr val="white"/>
                </a:solidFill>
                <a:latin typeface="Trebuchet MS" panose="020B0603020202020204"/>
              </a:rPr>
              <a:t>/</a:t>
            </a:r>
            <a:r>
              <a:rPr lang="en-US" sz="900" dirty="0" err="1">
                <a:solidFill>
                  <a:prstClr val="white"/>
                </a:solidFill>
                <a:latin typeface="Trebuchet MS" panose="020B0603020202020204"/>
              </a:rPr>
              <a:t>belonen</a:t>
            </a:r>
            <a:endParaRPr lang="en-US" sz="900" dirty="0">
              <a:solidFill>
                <a:prstClr val="white"/>
              </a:solidFill>
              <a:latin typeface="Trebuchet MS" panose="020B0603020202020204"/>
            </a:endParaRPr>
          </a:p>
        </p:txBody>
      </p:sp>
      <p:sp>
        <p:nvSpPr>
          <p:cNvPr id="28" name="Oval 27">
            <a:extLst>
              <a:ext uri="{FF2B5EF4-FFF2-40B4-BE49-F238E27FC236}">
                <a16:creationId xmlns:a16="http://schemas.microsoft.com/office/drawing/2014/main" id="{C8AC153F-DD4E-8746-AE96-38553537EA18}"/>
              </a:ext>
            </a:extLst>
          </p:cNvPr>
          <p:cNvSpPr/>
          <p:nvPr/>
        </p:nvSpPr>
        <p:spPr>
          <a:xfrm>
            <a:off x="2707469" y="987665"/>
            <a:ext cx="877935" cy="44008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dirty="0">
                <a:solidFill>
                  <a:prstClr val="white"/>
                </a:solidFill>
                <a:latin typeface="Trebuchet MS" panose="020B0603020202020204"/>
              </a:rPr>
              <a:t>**</a:t>
            </a:r>
            <a:r>
              <a:rPr lang="en-US" sz="900" dirty="0" err="1">
                <a:solidFill>
                  <a:prstClr val="white"/>
                </a:solidFill>
                <a:latin typeface="Trebuchet MS" panose="020B0603020202020204"/>
              </a:rPr>
              <a:t>Groepsdoel</a:t>
            </a:r>
            <a:r>
              <a:rPr lang="en-US" sz="900" dirty="0">
                <a:solidFill>
                  <a:prstClr val="white"/>
                </a:solidFill>
                <a:latin typeface="Trebuchet MS" panose="020B0603020202020204"/>
              </a:rPr>
              <a:t> </a:t>
            </a:r>
            <a:r>
              <a:rPr lang="en-US" sz="900" dirty="0" err="1">
                <a:solidFill>
                  <a:prstClr val="white"/>
                </a:solidFill>
                <a:latin typeface="Trebuchet MS" panose="020B0603020202020204"/>
              </a:rPr>
              <a:t>en</a:t>
            </a:r>
            <a:r>
              <a:rPr lang="en-US" sz="900" dirty="0">
                <a:solidFill>
                  <a:prstClr val="white"/>
                </a:solidFill>
                <a:latin typeface="Trebuchet MS" panose="020B0603020202020204"/>
              </a:rPr>
              <a:t>-fb</a:t>
            </a:r>
          </a:p>
        </p:txBody>
      </p:sp>
      <p:sp>
        <p:nvSpPr>
          <p:cNvPr id="8" name="Rectangle 7">
            <a:extLst>
              <a:ext uri="{FF2B5EF4-FFF2-40B4-BE49-F238E27FC236}">
                <a16:creationId xmlns:a16="http://schemas.microsoft.com/office/drawing/2014/main" id="{0B76A5EC-7FC0-0D4D-858C-70D43B6F025A}"/>
              </a:ext>
            </a:extLst>
          </p:cNvPr>
          <p:cNvSpPr/>
          <p:nvPr/>
        </p:nvSpPr>
        <p:spPr>
          <a:xfrm>
            <a:off x="5457581" y="2441500"/>
            <a:ext cx="2145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0" name="Rectangle 19">
            <a:extLst>
              <a:ext uri="{FF2B5EF4-FFF2-40B4-BE49-F238E27FC236}">
                <a16:creationId xmlns:a16="http://schemas.microsoft.com/office/drawing/2014/main" id="{58E5F0CE-8495-2F49-95D6-A053C18F4049}"/>
              </a:ext>
            </a:extLst>
          </p:cNvPr>
          <p:cNvSpPr/>
          <p:nvPr/>
        </p:nvSpPr>
        <p:spPr>
          <a:xfrm>
            <a:off x="2470971" y="2196051"/>
            <a:ext cx="2432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1" name="Rectangle 20">
            <a:extLst>
              <a:ext uri="{FF2B5EF4-FFF2-40B4-BE49-F238E27FC236}">
                <a16:creationId xmlns:a16="http://schemas.microsoft.com/office/drawing/2014/main" id="{3DA36CCB-BFF5-4C48-A591-A120562C15D5}"/>
              </a:ext>
            </a:extLst>
          </p:cNvPr>
          <p:cNvSpPr/>
          <p:nvPr/>
        </p:nvSpPr>
        <p:spPr>
          <a:xfrm>
            <a:off x="4012720" y="2447388"/>
            <a:ext cx="214571" cy="389432"/>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2" name="Rectangle 21">
            <a:extLst>
              <a:ext uri="{FF2B5EF4-FFF2-40B4-BE49-F238E27FC236}">
                <a16:creationId xmlns:a16="http://schemas.microsoft.com/office/drawing/2014/main" id="{45D42607-B41E-0046-AD8B-431895E6326F}"/>
              </a:ext>
            </a:extLst>
          </p:cNvPr>
          <p:cNvSpPr/>
          <p:nvPr/>
        </p:nvSpPr>
        <p:spPr>
          <a:xfrm>
            <a:off x="5684824" y="2441499"/>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6" name="Rectangle 25">
            <a:extLst>
              <a:ext uri="{FF2B5EF4-FFF2-40B4-BE49-F238E27FC236}">
                <a16:creationId xmlns:a16="http://schemas.microsoft.com/office/drawing/2014/main" id="{51FFA6FC-BA2A-914E-916B-6FF8503988FF}"/>
              </a:ext>
            </a:extLst>
          </p:cNvPr>
          <p:cNvSpPr/>
          <p:nvPr/>
        </p:nvSpPr>
        <p:spPr>
          <a:xfrm>
            <a:off x="5884588" y="2441498"/>
            <a:ext cx="214571" cy="389432"/>
          </a:xfrm>
          <a:prstGeom prst="rect">
            <a:avLst/>
          </a:prstGeom>
          <a:solidFill>
            <a:schemeClr val="accent4">
              <a:lumMod val="75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7" name="Rectangle 26">
            <a:extLst>
              <a:ext uri="{FF2B5EF4-FFF2-40B4-BE49-F238E27FC236}">
                <a16:creationId xmlns:a16="http://schemas.microsoft.com/office/drawing/2014/main" id="{FC545594-D1E3-6E4D-AC06-1239A2CA3828}"/>
              </a:ext>
            </a:extLst>
          </p:cNvPr>
          <p:cNvSpPr/>
          <p:nvPr/>
        </p:nvSpPr>
        <p:spPr>
          <a:xfrm>
            <a:off x="4471291" y="2452240"/>
            <a:ext cx="214571" cy="389432"/>
          </a:xfrm>
          <a:prstGeom prst="rect">
            <a:avLst/>
          </a:prstGeom>
          <a:solidFill>
            <a:schemeClr val="accent4">
              <a:lumMod val="5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9" name="Rectangle 28">
            <a:extLst>
              <a:ext uri="{FF2B5EF4-FFF2-40B4-BE49-F238E27FC236}">
                <a16:creationId xmlns:a16="http://schemas.microsoft.com/office/drawing/2014/main" id="{A2C52D82-5E51-E54C-996F-0D0113838005}"/>
              </a:ext>
            </a:extLst>
          </p:cNvPr>
          <p:cNvSpPr/>
          <p:nvPr/>
        </p:nvSpPr>
        <p:spPr>
          <a:xfrm>
            <a:off x="2736586" y="2192725"/>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1" name="Rectangle 30">
            <a:extLst>
              <a:ext uri="{FF2B5EF4-FFF2-40B4-BE49-F238E27FC236}">
                <a16:creationId xmlns:a16="http://schemas.microsoft.com/office/drawing/2014/main" id="{90EE7FDB-EDB4-7149-BB6D-F99877478236}"/>
              </a:ext>
            </a:extLst>
          </p:cNvPr>
          <p:cNvSpPr/>
          <p:nvPr/>
        </p:nvSpPr>
        <p:spPr>
          <a:xfrm>
            <a:off x="2943161" y="2183944"/>
            <a:ext cx="236271" cy="398213"/>
          </a:xfrm>
          <a:prstGeom prst="rect">
            <a:avLst/>
          </a:prstGeom>
          <a:solidFill>
            <a:schemeClr val="accent4">
              <a:lumMod val="5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2" name="Rectangle 31">
            <a:extLst>
              <a:ext uri="{FF2B5EF4-FFF2-40B4-BE49-F238E27FC236}">
                <a16:creationId xmlns:a16="http://schemas.microsoft.com/office/drawing/2014/main" id="{140616F0-557F-DF4B-B967-E7168173389E}"/>
              </a:ext>
            </a:extLst>
          </p:cNvPr>
          <p:cNvSpPr/>
          <p:nvPr/>
        </p:nvSpPr>
        <p:spPr>
          <a:xfrm>
            <a:off x="4242005" y="2457521"/>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3" name="Rectangle 32">
            <a:extLst>
              <a:ext uri="{FF2B5EF4-FFF2-40B4-BE49-F238E27FC236}">
                <a16:creationId xmlns:a16="http://schemas.microsoft.com/office/drawing/2014/main" id="{D8BB3E01-743B-F144-AD90-320FDF613385}"/>
              </a:ext>
            </a:extLst>
          </p:cNvPr>
          <p:cNvSpPr/>
          <p:nvPr/>
        </p:nvSpPr>
        <p:spPr>
          <a:xfrm>
            <a:off x="6104979" y="2441500"/>
            <a:ext cx="214571" cy="389432"/>
          </a:xfrm>
          <a:prstGeom prst="rect">
            <a:avLst/>
          </a:prstGeom>
          <a:solidFill>
            <a:schemeClr val="accent4">
              <a:lumMod val="5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11" name="Rectangle 10">
            <a:extLst>
              <a:ext uri="{FF2B5EF4-FFF2-40B4-BE49-F238E27FC236}">
                <a16:creationId xmlns:a16="http://schemas.microsoft.com/office/drawing/2014/main" id="{9A5D3075-8280-E045-8024-9E778F66257A}"/>
              </a:ext>
            </a:extLst>
          </p:cNvPr>
          <p:cNvSpPr/>
          <p:nvPr/>
        </p:nvSpPr>
        <p:spPr>
          <a:xfrm>
            <a:off x="1176771" y="570207"/>
            <a:ext cx="5142779" cy="38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4" name="Rectangle 33">
            <a:extLst>
              <a:ext uri="{FF2B5EF4-FFF2-40B4-BE49-F238E27FC236}">
                <a16:creationId xmlns:a16="http://schemas.microsoft.com/office/drawing/2014/main" id="{DD2CF22E-51AA-804E-A5D7-972823C3BECF}"/>
              </a:ext>
            </a:extLst>
          </p:cNvPr>
          <p:cNvSpPr/>
          <p:nvPr/>
        </p:nvSpPr>
        <p:spPr>
          <a:xfrm>
            <a:off x="793486" y="1644604"/>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5" name="Rectangle 34">
            <a:extLst>
              <a:ext uri="{FF2B5EF4-FFF2-40B4-BE49-F238E27FC236}">
                <a16:creationId xmlns:a16="http://schemas.microsoft.com/office/drawing/2014/main" id="{8A86FCEA-F57A-0640-9F4C-F06EF8FE2BDE}"/>
              </a:ext>
            </a:extLst>
          </p:cNvPr>
          <p:cNvSpPr/>
          <p:nvPr/>
        </p:nvSpPr>
        <p:spPr>
          <a:xfrm>
            <a:off x="2472840" y="2846953"/>
            <a:ext cx="214571" cy="389432"/>
          </a:xfrm>
          <a:prstGeom prst="rect">
            <a:avLst/>
          </a:prstGeom>
          <a:solidFill>
            <a:schemeClr val="accent4">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4" name="Rounded Rectangle 23">
            <a:extLst>
              <a:ext uri="{FF2B5EF4-FFF2-40B4-BE49-F238E27FC236}">
                <a16:creationId xmlns:a16="http://schemas.microsoft.com/office/drawing/2014/main" id="{BE002CAD-D108-9C4F-91B3-51FACCF7DE67}"/>
              </a:ext>
            </a:extLst>
          </p:cNvPr>
          <p:cNvSpPr/>
          <p:nvPr/>
        </p:nvSpPr>
        <p:spPr>
          <a:xfrm>
            <a:off x="1966633" y="3506320"/>
            <a:ext cx="144557" cy="1176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5" name="Rectangle 24">
            <a:extLst>
              <a:ext uri="{FF2B5EF4-FFF2-40B4-BE49-F238E27FC236}">
                <a16:creationId xmlns:a16="http://schemas.microsoft.com/office/drawing/2014/main" id="{F78D7480-7A50-DF49-B7C7-887AF23FEB28}"/>
              </a:ext>
            </a:extLst>
          </p:cNvPr>
          <p:cNvSpPr/>
          <p:nvPr/>
        </p:nvSpPr>
        <p:spPr>
          <a:xfrm>
            <a:off x="810302" y="2229093"/>
            <a:ext cx="241550" cy="436834"/>
          </a:xfrm>
          <a:prstGeom prst="rect">
            <a:avLst/>
          </a:prstGeom>
          <a:solidFill>
            <a:schemeClr val="accent4">
              <a:lumMod val="60000"/>
              <a:lumOff val="40000"/>
              <a:alpha val="60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2878643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56AB-B3C3-5748-99D1-D8857861FC4D}"/>
              </a:ext>
            </a:extLst>
          </p:cNvPr>
          <p:cNvSpPr>
            <a:spLocks noGrp="1"/>
          </p:cNvSpPr>
          <p:nvPr>
            <p:ph type="title"/>
          </p:nvPr>
        </p:nvSpPr>
        <p:spPr>
          <a:xfrm>
            <a:off x="524282" y="226629"/>
            <a:ext cx="6447501" cy="645641"/>
          </a:xfrm>
        </p:spPr>
        <p:txBody>
          <a:bodyPr/>
          <a:lstStyle/>
          <a:p>
            <a:r>
              <a:rPr lang="en-US" dirty="0" err="1"/>
              <a:t>Enkele</a:t>
            </a:r>
            <a:r>
              <a:rPr lang="en-US" dirty="0"/>
              <a:t> </a:t>
            </a:r>
            <a:r>
              <a:rPr lang="en-US" dirty="0" err="1"/>
              <a:t>algemene</a:t>
            </a:r>
            <a:r>
              <a:rPr lang="en-US" dirty="0"/>
              <a:t> </a:t>
            </a:r>
            <a:r>
              <a:rPr lang="en-US" dirty="0" err="1"/>
              <a:t>conclusies</a:t>
            </a:r>
            <a:endParaRPr lang="en-US" dirty="0"/>
          </a:p>
        </p:txBody>
      </p:sp>
      <p:sp>
        <p:nvSpPr>
          <p:cNvPr id="3" name="Content Placeholder 2">
            <a:extLst>
              <a:ext uri="{FF2B5EF4-FFF2-40B4-BE49-F238E27FC236}">
                <a16:creationId xmlns:a16="http://schemas.microsoft.com/office/drawing/2014/main" id="{E6D8BD29-1299-E141-B20C-EB8A6A1330E5}"/>
              </a:ext>
            </a:extLst>
          </p:cNvPr>
          <p:cNvSpPr>
            <a:spLocks noGrp="1"/>
          </p:cNvSpPr>
          <p:nvPr>
            <p:ph idx="1"/>
          </p:nvPr>
        </p:nvSpPr>
        <p:spPr>
          <a:xfrm>
            <a:off x="373477" y="872270"/>
            <a:ext cx="6598307" cy="4328946"/>
          </a:xfrm>
        </p:spPr>
        <p:txBody>
          <a:bodyPr>
            <a:normAutofit fontScale="70000" lnSpcReduction="20000"/>
          </a:bodyPr>
          <a:lstStyle/>
          <a:p>
            <a:r>
              <a:rPr lang="en-US" dirty="0" err="1"/>
              <a:t>Scheidingsgedrag</a:t>
            </a:r>
            <a:r>
              <a:rPr lang="en-US" dirty="0"/>
              <a:t> </a:t>
            </a:r>
            <a:r>
              <a:rPr lang="en-US" dirty="0" err="1"/>
              <a:t>wordt</a:t>
            </a:r>
            <a:r>
              <a:rPr lang="en-US" dirty="0"/>
              <a:t> </a:t>
            </a:r>
            <a:r>
              <a:rPr lang="en-US" dirty="0" err="1"/>
              <a:t>bevorderd</a:t>
            </a:r>
            <a:r>
              <a:rPr lang="en-US" dirty="0"/>
              <a:t> door </a:t>
            </a:r>
            <a:r>
              <a:rPr lang="en-US" dirty="0" err="1"/>
              <a:t>bieden</a:t>
            </a:r>
            <a:r>
              <a:rPr lang="en-US" dirty="0"/>
              <a:t> van </a:t>
            </a:r>
            <a:r>
              <a:rPr lang="en-US" dirty="0" err="1"/>
              <a:t>een</a:t>
            </a:r>
            <a:r>
              <a:rPr lang="en-US" dirty="0"/>
              <a:t> </a:t>
            </a:r>
            <a:r>
              <a:rPr lang="en-US" dirty="0" err="1"/>
              <a:t>uitvoerbare</a:t>
            </a:r>
            <a:r>
              <a:rPr lang="en-US" dirty="0"/>
              <a:t> </a:t>
            </a:r>
            <a:r>
              <a:rPr lang="en-US" dirty="0" err="1"/>
              <a:t>taak</a:t>
            </a:r>
            <a:r>
              <a:rPr lang="en-US" dirty="0"/>
              <a:t> (</a:t>
            </a:r>
            <a:r>
              <a:rPr lang="en-US" dirty="0" err="1"/>
              <a:t>gelegenheid</a:t>
            </a:r>
            <a:r>
              <a:rPr lang="en-US" dirty="0"/>
              <a:t>) door </a:t>
            </a:r>
            <a:r>
              <a:rPr lang="en-US" dirty="0" err="1"/>
              <a:t>goed</a:t>
            </a:r>
            <a:r>
              <a:rPr lang="en-US" dirty="0"/>
              <a:t> </a:t>
            </a:r>
            <a:r>
              <a:rPr lang="en-US" dirty="0" err="1"/>
              <a:t>ontworpen</a:t>
            </a:r>
            <a:r>
              <a:rPr lang="en-US" dirty="0"/>
              <a:t>, </a:t>
            </a:r>
            <a:r>
              <a:rPr lang="en-US" dirty="0" err="1"/>
              <a:t>bewonergerichte</a:t>
            </a:r>
            <a:r>
              <a:rPr lang="en-US" dirty="0"/>
              <a:t> </a:t>
            </a:r>
            <a:r>
              <a:rPr lang="en-US" dirty="0" err="1"/>
              <a:t>facilitatiemiddelen</a:t>
            </a:r>
            <a:r>
              <a:rPr lang="en-US" dirty="0"/>
              <a:t> in huis </a:t>
            </a:r>
            <a:r>
              <a:rPr lang="en-US" dirty="0" err="1"/>
              <a:t>en</a:t>
            </a:r>
            <a:r>
              <a:rPr lang="en-US" dirty="0"/>
              <a:t> </a:t>
            </a:r>
            <a:r>
              <a:rPr lang="en-US" dirty="0" err="1"/>
              <a:t>bij</a:t>
            </a:r>
            <a:r>
              <a:rPr lang="en-US" dirty="0"/>
              <a:t> </a:t>
            </a:r>
            <a:r>
              <a:rPr lang="en-US" dirty="0" err="1"/>
              <a:t>inzamelpunten</a:t>
            </a:r>
            <a:r>
              <a:rPr lang="en-US" dirty="0"/>
              <a:t>. </a:t>
            </a:r>
          </a:p>
          <a:p>
            <a:r>
              <a:rPr lang="en-US" dirty="0"/>
              <a:t>De </a:t>
            </a:r>
            <a:r>
              <a:rPr lang="en-US" dirty="0" err="1"/>
              <a:t>drijfveer</a:t>
            </a:r>
            <a:r>
              <a:rPr lang="en-US" dirty="0"/>
              <a:t> om </a:t>
            </a:r>
            <a:r>
              <a:rPr lang="en-US" dirty="0" err="1"/>
              <a:t>te</a:t>
            </a:r>
            <a:r>
              <a:rPr lang="en-US" dirty="0"/>
              <a:t> </a:t>
            </a:r>
            <a:r>
              <a:rPr lang="en-US" dirty="0" err="1"/>
              <a:t>scheiden</a:t>
            </a:r>
            <a:r>
              <a:rPr lang="en-US" dirty="0"/>
              <a:t> (</a:t>
            </a:r>
            <a:r>
              <a:rPr lang="en-US" dirty="0" err="1"/>
              <a:t>motivatie</a:t>
            </a:r>
            <a:r>
              <a:rPr lang="en-US" dirty="0"/>
              <a:t>) </a:t>
            </a:r>
            <a:r>
              <a:rPr lang="en-US" dirty="0" err="1"/>
              <a:t>bevordert</a:t>
            </a:r>
            <a:r>
              <a:rPr lang="en-US" dirty="0"/>
              <a:t> </a:t>
            </a:r>
            <a:r>
              <a:rPr lang="en-US" dirty="0" err="1"/>
              <a:t>scheidingsgedrag</a:t>
            </a:r>
            <a:r>
              <a:rPr lang="en-US" dirty="0"/>
              <a:t> </a:t>
            </a:r>
            <a:r>
              <a:rPr lang="en-US" dirty="0" err="1"/>
              <a:t>en</a:t>
            </a:r>
            <a:r>
              <a:rPr lang="en-US" dirty="0"/>
              <a:t> de </a:t>
            </a:r>
            <a:r>
              <a:rPr lang="en-US" dirty="0" err="1"/>
              <a:t>continuiteit</a:t>
            </a:r>
            <a:r>
              <a:rPr lang="en-US" dirty="0"/>
              <a:t> </a:t>
            </a:r>
            <a:r>
              <a:rPr lang="en-US" dirty="0" err="1"/>
              <a:t>daarvan</a:t>
            </a:r>
            <a:r>
              <a:rPr lang="en-US" dirty="0"/>
              <a:t>, door het  </a:t>
            </a:r>
            <a:r>
              <a:rPr lang="en-US" dirty="0" err="1"/>
              <a:t>versterken</a:t>
            </a:r>
            <a:r>
              <a:rPr lang="en-US" dirty="0"/>
              <a:t> </a:t>
            </a:r>
            <a:r>
              <a:rPr lang="en-US" dirty="0" err="1"/>
              <a:t>en</a:t>
            </a:r>
            <a:r>
              <a:rPr lang="en-US" dirty="0"/>
              <a:t> in </a:t>
            </a:r>
            <a:r>
              <a:rPr lang="en-US" dirty="0" err="1"/>
              <a:t>standhouden</a:t>
            </a:r>
            <a:r>
              <a:rPr lang="en-US" dirty="0"/>
              <a:t> van positive attitudes </a:t>
            </a:r>
            <a:r>
              <a:rPr lang="en-US" dirty="0" err="1"/>
              <a:t>tegenover</a:t>
            </a:r>
            <a:r>
              <a:rPr lang="en-US" dirty="0"/>
              <a:t> </a:t>
            </a:r>
            <a:r>
              <a:rPr lang="en-US" dirty="0" err="1"/>
              <a:t>zelf</a:t>
            </a:r>
            <a:r>
              <a:rPr lang="en-US" dirty="0"/>
              <a:t> </a:t>
            </a:r>
            <a:r>
              <a:rPr lang="en-US" dirty="0" err="1"/>
              <a:t>scheiden</a:t>
            </a:r>
            <a:r>
              <a:rPr lang="en-US" dirty="0"/>
              <a:t>, door </a:t>
            </a:r>
          </a:p>
          <a:p>
            <a:pPr lvl="1"/>
            <a:r>
              <a:rPr lang="en-US" dirty="0"/>
              <a:t>het </a:t>
            </a:r>
            <a:r>
              <a:rPr lang="en-US" dirty="0" err="1"/>
              <a:t>belang</a:t>
            </a:r>
            <a:r>
              <a:rPr lang="en-US" dirty="0"/>
              <a:t> van </a:t>
            </a:r>
            <a:r>
              <a:rPr lang="en-US" dirty="0" err="1"/>
              <a:t>scheiding</a:t>
            </a:r>
            <a:r>
              <a:rPr lang="en-US" dirty="0"/>
              <a:t> </a:t>
            </a:r>
            <a:r>
              <a:rPr lang="en-US" dirty="0" err="1"/>
              <a:t>te</a:t>
            </a:r>
            <a:r>
              <a:rPr lang="en-US" dirty="0"/>
              <a:t> </a:t>
            </a:r>
            <a:r>
              <a:rPr lang="en-US" dirty="0" err="1"/>
              <a:t>communiceren</a:t>
            </a:r>
            <a:endParaRPr lang="en-US" dirty="0"/>
          </a:p>
          <a:p>
            <a:pPr lvl="1"/>
            <a:r>
              <a:rPr lang="en-US" dirty="0" err="1"/>
              <a:t>vertrouwen</a:t>
            </a:r>
            <a:r>
              <a:rPr lang="en-US" dirty="0"/>
              <a:t> </a:t>
            </a:r>
            <a:r>
              <a:rPr lang="en-US" dirty="0" err="1"/>
              <a:t>te</a:t>
            </a:r>
            <a:r>
              <a:rPr lang="en-US" dirty="0"/>
              <a:t> </a:t>
            </a:r>
            <a:r>
              <a:rPr lang="en-US" dirty="0" err="1"/>
              <a:t>wekken</a:t>
            </a:r>
            <a:r>
              <a:rPr lang="en-US" dirty="0"/>
              <a:t> in </a:t>
            </a:r>
            <a:r>
              <a:rPr lang="en-US" dirty="0" err="1"/>
              <a:t>verwerkers</a:t>
            </a:r>
            <a:r>
              <a:rPr lang="en-US" dirty="0"/>
              <a:t>, </a:t>
            </a:r>
          </a:p>
          <a:p>
            <a:pPr lvl="1"/>
            <a:r>
              <a:rPr lang="en-US" dirty="0" err="1"/>
              <a:t>informatie</a:t>
            </a:r>
            <a:r>
              <a:rPr lang="en-US" dirty="0"/>
              <a:t> </a:t>
            </a:r>
            <a:r>
              <a:rPr lang="en-US" dirty="0" err="1"/>
              <a:t>en</a:t>
            </a:r>
            <a:r>
              <a:rPr lang="en-US" dirty="0"/>
              <a:t> feedback </a:t>
            </a:r>
            <a:r>
              <a:rPr lang="en-US" dirty="0" err="1"/>
              <a:t>te</a:t>
            </a:r>
            <a:r>
              <a:rPr lang="en-US" dirty="0"/>
              <a:t> </a:t>
            </a:r>
            <a:r>
              <a:rPr lang="en-US" dirty="0" err="1"/>
              <a:t>verschaffen</a:t>
            </a:r>
            <a:r>
              <a:rPr lang="en-US" dirty="0"/>
              <a:t> over </a:t>
            </a:r>
            <a:r>
              <a:rPr lang="en-US" dirty="0" err="1"/>
              <a:t>prestaties</a:t>
            </a:r>
            <a:endParaRPr lang="en-US" dirty="0"/>
          </a:p>
          <a:p>
            <a:pPr lvl="1"/>
            <a:r>
              <a:rPr lang="en-US" dirty="0" err="1"/>
              <a:t>goede</a:t>
            </a:r>
            <a:r>
              <a:rPr lang="en-US" dirty="0"/>
              <a:t> </a:t>
            </a:r>
            <a:r>
              <a:rPr lang="en-US" dirty="0" err="1"/>
              <a:t>voorzieningen</a:t>
            </a:r>
            <a:r>
              <a:rPr lang="en-US" dirty="0"/>
              <a:t> </a:t>
            </a:r>
            <a:r>
              <a:rPr lang="en-US" dirty="0" err="1"/>
              <a:t>te</a:t>
            </a:r>
            <a:r>
              <a:rPr lang="en-US" dirty="0"/>
              <a:t> </a:t>
            </a:r>
            <a:r>
              <a:rPr lang="en-US" dirty="0" err="1"/>
              <a:t>bieden</a:t>
            </a:r>
            <a:r>
              <a:rPr lang="en-US" dirty="0"/>
              <a:t> in huis </a:t>
            </a:r>
            <a:r>
              <a:rPr lang="en-US" dirty="0" err="1"/>
              <a:t>en</a:t>
            </a:r>
            <a:r>
              <a:rPr lang="en-US" dirty="0"/>
              <a:t> </a:t>
            </a:r>
            <a:r>
              <a:rPr lang="en-US" dirty="0" err="1"/>
              <a:t>rond</a:t>
            </a:r>
            <a:r>
              <a:rPr lang="en-US" dirty="0"/>
              <a:t> </a:t>
            </a:r>
            <a:r>
              <a:rPr lang="en-US" dirty="0" err="1"/>
              <a:t>inzamelpunt</a:t>
            </a:r>
            <a:endParaRPr lang="en-US" dirty="0"/>
          </a:p>
          <a:p>
            <a:r>
              <a:rPr lang="en-US" dirty="0" err="1"/>
              <a:t>Sociale</a:t>
            </a:r>
            <a:r>
              <a:rPr lang="en-US" dirty="0"/>
              <a:t> </a:t>
            </a:r>
            <a:r>
              <a:rPr lang="en-US" dirty="0" err="1"/>
              <a:t>ondersteuning</a:t>
            </a:r>
            <a:r>
              <a:rPr lang="en-US" dirty="0"/>
              <a:t> </a:t>
            </a:r>
            <a:r>
              <a:rPr lang="en-US" dirty="0" err="1"/>
              <a:t>helpt</a:t>
            </a:r>
            <a:r>
              <a:rPr lang="en-US" dirty="0"/>
              <a:t> om </a:t>
            </a:r>
            <a:r>
              <a:rPr lang="en-US" dirty="0" err="1"/>
              <a:t>scheidingsgedrag</a:t>
            </a:r>
            <a:r>
              <a:rPr lang="en-US" dirty="0"/>
              <a:t> </a:t>
            </a:r>
            <a:r>
              <a:rPr lang="en-US" dirty="0" err="1"/>
              <a:t>te</a:t>
            </a:r>
            <a:r>
              <a:rPr lang="en-US" dirty="0"/>
              <a:t> </a:t>
            </a:r>
            <a:r>
              <a:rPr lang="en-US" dirty="0" err="1"/>
              <a:t>bevorderen</a:t>
            </a:r>
            <a:r>
              <a:rPr lang="en-US" dirty="0"/>
              <a:t>, </a:t>
            </a:r>
            <a:r>
              <a:rPr lang="en-US" dirty="0" err="1"/>
              <a:t>zoals</a:t>
            </a:r>
            <a:r>
              <a:rPr lang="en-US" dirty="0"/>
              <a:t> door het </a:t>
            </a:r>
            <a:r>
              <a:rPr lang="en-US" dirty="0" err="1"/>
              <a:t>stellen</a:t>
            </a:r>
            <a:r>
              <a:rPr lang="en-US" dirty="0"/>
              <a:t> van </a:t>
            </a:r>
            <a:r>
              <a:rPr lang="en-US" dirty="0" err="1"/>
              <a:t>een</a:t>
            </a:r>
            <a:r>
              <a:rPr lang="en-US" dirty="0"/>
              <a:t> </a:t>
            </a:r>
            <a:r>
              <a:rPr lang="en-US" dirty="0" err="1"/>
              <a:t>groepsdoel</a:t>
            </a:r>
            <a:r>
              <a:rPr lang="en-US" dirty="0"/>
              <a:t>, de </a:t>
            </a:r>
            <a:r>
              <a:rPr lang="en-US" dirty="0" err="1"/>
              <a:t>aanwezigheid</a:t>
            </a:r>
            <a:r>
              <a:rPr lang="en-US" dirty="0"/>
              <a:t> van social models.</a:t>
            </a:r>
          </a:p>
          <a:p>
            <a:r>
              <a:rPr lang="en-US" dirty="0" err="1"/>
              <a:t>Extrinsieke</a:t>
            </a:r>
            <a:r>
              <a:rPr lang="en-US" dirty="0"/>
              <a:t> </a:t>
            </a:r>
            <a:r>
              <a:rPr lang="en-US" dirty="0" err="1"/>
              <a:t>stimulering</a:t>
            </a:r>
            <a:r>
              <a:rPr lang="en-US" dirty="0"/>
              <a:t> via </a:t>
            </a:r>
            <a:r>
              <a:rPr lang="en-US" dirty="0" err="1"/>
              <a:t>beloningen</a:t>
            </a:r>
            <a:r>
              <a:rPr lang="en-US" dirty="0"/>
              <a:t>, </a:t>
            </a:r>
            <a:r>
              <a:rPr lang="en-US" dirty="0" err="1"/>
              <a:t>cadeaus</a:t>
            </a:r>
            <a:r>
              <a:rPr lang="en-US" dirty="0"/>
              <a:t> </a:t>
            </a:r>
            <a:r>
              <a:rPr lang="en-US" dirty="0" err="1"/>
              <a:t>e.d</a:t>
            </a:r>
            <a:r>
              <a:rPr lang="en-US" dirty="0"/>
              <a:t> </a:t>
            </a:r>
            <a:r>
              <a:rPr lang="en-US" dirty="0" err="1"/>
              <a:t>kunnen</a:t>
            </a:r>
            <a:r>
              <a:rPr lang="en-US" dirty="0"/>
              <a:t> op </a:t>
            </a:r>
            <a:r>
              <a:rPr lang="en-US" dirty="0" err="1"/>
              <a:t>korte</a:t>
            </a:r>
            <a:r>
              <a:rPr lang="en-US" dirty="0"/>
              <a:t> </a:t>
            </a:r>
            <a:r>
              <a:rPr lang="en-US" dirty="0" err="1"/>
              <a:t>termijn</a:t>
            </a:r>
            <a:r>
              <a:rPr lang="en-US" dirty="0"/>
              <a:t> </a:t>
            </a:r>
            <a:r>
              <a:rPr lang="en-US" dirty="0" err="1"/>
              <a:t>drempelverlagend</a:t>
            </a:r>
            <a:r>
              <a:rPr lang="en-US" dirty="0"/>
              <a:t> </a:t>
            </a:r>
            <a:r>
              <a:rPr lang="en-US" dirty="0" err="1"/>
              <a:t>werken</a:t>
            </a:r>
            <a:r>
              <a:rPr lang="en-US" dirty="0"/>
              <a:t> </a:t>
            </a:r>
            <a:r>
              <a:rPr lang="en-US" dirty="0" err="1"/>
              <a:t>bij</a:t>
            </a:r>
            <a:r>
              <a:rPr lang="en-US" dirty="0"/>
              <a:t> </a:t>
            </a:r>
            <a:r>
              <a:rPr lang="en-US" dirty="0" err="1"/>
              <a:t>weinig</a:t>
            </a:r>
            <a:r>
              <a:rPr lang="en-US" dirty="0"/>
              <a:t> </a:t>
            </a:r>
            <a:r>
              <a:rPr lang="en-US" dirty="0" err="1"/>
              <a:t>betrokken</a:t>
            </a:r>
            <a:r>
              <a:rPr lang="en-US" dirty="0"/>
              <a:t> </a:t>
            </a:r>
            <a:r>
              <a:rPr lang="en-US" dirty="0" err="1"/>
              <a:t>bewonersgroepen</a:t>
            </a:r>
            <a:r>
              <a:rPr lang="en-US" dirty="0"/>
              <a:t> </a:t>
            </a:r>
            <a:r>
              <a:rPr lang="en-US" dirty="0" err="1"/>
              <a:t>en</a:t>
            </a:r>
            <a:r>
              <a:rPr lang="en-US" dirty="0"/>
              <a:t> </a:t>
            </a:r>
            <a:r>
              <a:rPr lang="en-US" dirty="0" err="1"/>
              <a:t>een</a:t>
            </a:r>
            <a:r>
              <a:rPr lang="en-US" dirty="0"/>
              <a:t> </a:t>
            </a:r>
            <a:r>
              <a:rPr lang="en-US" dirty="0" err="1"/>
              <a:t>veranderingsproces</a:t>
            </a:r>
            <a:r>
              <a:rPr lang="en-US" dirty="0"/>
              <a:t> op gang </a:t>
            </a:r>
            <a:r>
              <a:rPr lang="en-US" dirty="0" err="1"/>
              <a:t>brengen</a:t>
            </a:r>
            <a:r>
              <a:rPr lang="en-US" dirty="0"/>
              <a:t>.</a:t>
            </a:r>
          </a:p>
          <a:p>
            <a:r>
              <a:rPr lang="en-US" dirty="0" err="1"/>
              <a:t>Interventie-effecten</a:t>
            </a:r>
            <a:r>
              <a:rPr lang="en-US" dirty="0"/>
              <a:t> </a:t>
            </a:r>
            <a:r>
              <a:rPr lang="en-US" dirty="0" err="1"/>
              <a:t>nemen</a:t>
            </a:r>
            <a:r>
              <a:rPr lang="en-US" dirty="0"/>
              <a:t> in de </a:t>
            </a:r>
            <a:r>
              <a:rPr lang="en-US" dirty="0" err="1"/>
              <a:t>tijd</a:t>
            </a:r>
            <a:r>
              <a:rPr lang="en-US" dirty="0"/>
              <a:t> </a:t>
            </a:r>
            <a:r>
              <a:rPr lang="en-US" dirty="0" err="1"/>
              <a:t>af</a:t>
            </a:r>
            <a:r>
              <a:rPr lang="en-US" dirty="0"/>
              <a:t>. </a:t>
            </a:r>
            <a:r>
              <a:rPr lang="en-US" dirty="0" err="1"/>
              <a:t>Stabiele</a:t>
            </a:r>
            <a:r>
              <a:rPr lang="en-US" dirty="0"/>
              <a:t> </a:t>
            </a:r>
            <a:r>
              <a:rPr lang="en-US" dirty="0" err="1"/>
              <a:t>gedragsverandering</a:t>
            </a:r>
            <a:r>
              <a:rPr lang="en-US" dirty="0"/>
              <a:t> </a:t>
            </a:r>
            <a:r>
              <a:rPr lang="en-US" dirty="0" err="1"/>
              <a:t>behoeft</a:t>
            </a:r>
            <a:r>
              <a:rPr lang="en-US" dirty="0"/>
              <a:t> </a:t>
            </a:r>
            <a:r>
              <a:rPr lang="en-US" dirty="0" err="1"/>
              <a:t>stimulerende</a:t>
            </a:r>
            <a:r>
              <a:rPr lang="en-US" dirty="0"/>
              <a:t> </a:t>
            </a:r>
            <a:r>
              <a:rPr lang="en-US" dirty="0" err="1"/>
              <a:t>interventies</a:t>
            </a:r>
            <a:r>
              <a:rPr lang="en-US" dirty="0"/>
              <a:t>, die </a:t>
            </a:r>
            <a:r>
              <a:rPr lang="en-US" dirty="0" err="1"/>
              <a:t>continu</a:t>
            </a:r>
            <a:r>
              <a:rPr lang="en-US" dirty="0"/>
              <a:t> </a:t>
            </a:r>
            <a:r>
              <a:rPr lang="en-US" dirty="0" err="1"/>
              <a:t>zijn</a:t>
            </a:r>
            <a:r>
              <a:rPr lang="en-US" dirty="0"/>
              <a:t> of </a:t>
            </a:r>
            <a:r>
              <a:rPr lang="en-US" dirty="0" err="1"/>
              <a:t>periodiek</a:t>
            </a:r>
            <a:r>
              <a:rPr lang="en-US" dirty="0"/>
              <a:t> </a:t>
            </a:r>
            <a:r>
              <a:rPr lang="en-US" dirty="0" err="1"/>
              <a:t>herhaald</a:t>
            </a:r>
            <a:r>
              <a:rPr lang="en-US" dirty="0"/>
              <a:t> </a:t>
            </a:r>
            <a:r>
              <a:rPr lang="en-US" dirty="0" err="1"/>
              <a:t>worden</a:t>
            </a:r>
            <a:r>
              <a:rPr lang="en-US" dirty="0"/>
              <a: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474287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DA94-2070-3D41-8CEF-5C7518A5D157}"/>
              </a:ext>
            </a:extLst>
          </p:cNvPr>
          <p:cNvSpPr>
            <a:spLocks noGrp="1"/>
          </p:cNvSpPr>
          <p:nvPr>
            <p:ph type="title"/>
          </p:nvPr>
        </p:nvSpPr>
        <p:spPr>
          <a:xfrm>
            <a:off x="294044" y="1928438"/>
            <a:ext cx="7346348" cy="1239765"/>
          </a:xfrm>
        </p:spPr>
        <p:txBody>
          <a:bodyPr>
            <a:normAutofit/>
          </a:bodyPr>
          <a:lstStyle/>
          <a:p>
            <a:pPr algn="ctr"/>
            <a:r>
              <a:rPr lang="en-US" dirty="0"/>
              <a:t>Dank </a:t>
            </a:r>
            <a:r>
              <a:rPr lang="en-US" dirty="0" err="1"/>
              <a:t>voor</a:t>
            </a:r>
            <a:r>
              <a:rPr lang="en-US" dirty="0"/>
              <a:t> </a:t>
            </a:r>
            <a:r>
              <a:rPr lang="en-US" dirty="0" err="1"/>
              <a:t>uw</a:t>
            </a:r>
            <a:r>
              <a:rPr lang="en-US" dirty="0"/>
              <a:t> </a:t>
            </a:r>
            <a:r>
              <a:rPr lang="en-US" dirty="0" err="1"/>
              <a:t>aandacht</a:t>
            </a:r>
            <a:r>
              <a:rPr lang="en-US" dirty="0"/>
              <a:t>!</a:t>
            </a:r>
            <a:br>
              <a:rPr lang="en-US" dirty="0"/>
            </a:br>
            <a:endParaRPr lang="en-US" dirty="0"/>
          </a:p>
        </p:txBody>
      </p:sp>
    </p:spTree>
    <p:extLst>
      <p:ext uri="{BB962C8B-B14F-4D97-AF65-F5344CB8AC3E}">
        <p14:creationId xmlns:p14="http://schemas.microsoft.com/office/powerpoint/2010/main" val="1891647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lstStyle/>
          <a:p>
            <a:r>
              <a:rPr lang="nl-NL" dirty="0"/>
              <a:t>Lunchpauze</a:t>
            </a:r>
          </a:p>
        </p:txBody>
      </p:sp>
      <p:sp>
        <p:nvSpPr>
          <p:cNvPr id="3" name="Tijdelijke aanduiding voor inhoud 2">
            <a:extLst>
              <a:ext uri="{FF2B5EF4-FFF2-40B4-BE49-F238E27FC236}">
                <a16:creationId xmlns:a16="http://schemas.microsoft.com/office/drawing/2014/main" id="{F6D5F162-638A-4522-94DB-67A1C8215114}"/>
              </a:ext>
            </a:extLst>
          </p:cNvPr>
          <p:cNvSpPr>
            <a:spLocks noGrp="1"/>
          </p:cNvSpPr>
          <p:nvPr>
            <p:ph idx="1"/>
          </p:nvPr>
        </p:nvSpPr>
        <p:spPr>
          <a:xfrm>
            <a:off x="472500" y="1527175"/>
            <a:ext cx="4194391" cy="2972700"/>
          </a:xfrm>
        </p:spPr>
        <p:txBody>
          <a:bodyPr/>
          <a:lstStyle/>
          <a:p>
            <a:pPr marL="0" indent="0">
              <a:buNone/>
            </a:pPr>
            <a:r>
              <a:rPr lang="nl-NL" dirty="0"/>
              <a:t>We starten weer om </a:t>
            </a:r>
          </a:p>
          <a:p>
            <a:pPr marL="0" indent="0">
              <a:buNone/>
            </a:pPr>
            <a:r>
              <a:rPr lang="nl-NL" dirty="0"/>
              <a:t>13:00, eet smakelijk en wees op tijd…</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87</a:t>
            </a:fld>
            <a:endParaRPr lang="nl-NL" altLang="nl-NL"/>
          </a:p>
        </p:txBody>
      </p:sp>
      <p:pic>
        <p:nvPicPr>
          <p:cNvPr id="6" name="Afbeelding 5">
            <a:extLst>
              <a:ext uri="{FF2B5EF4-FFF2-40B4-BE49-F238E27FC236}">
                <a16:creationId xmlns:a16="http://schemas.microsoft.com/office/drawing/2014/main" id="{E246FFB4-B5D7-4AA4-957B-DF8336F36E57}"/>
              </a:ext>
            </a:extLst>
          </p:cNvPr>
          <p:cNvPicPr>
            <a:picLocks noChangeAspect="1"/>
          </p:cNvPicPr>
          <p:nvPr/>
        </p:nvPicPr>
        <p:blipFill>
          <a:blip r:embed="rId2"/>
          <a:stretch>
            <a:fillRect/>
          </a:stretch>
        </p:blipFill>
        <p:spPr>
          <a:xfrm>
            <a:off x="4666891" y="1"/>
            <a:ext cx="4477109" cy="2849070"/>
          </a:xfrm>
          <a:prstGeom prst="rect">
            <a:avLst/>
          </a:prstGeom>
        </p:spPr>
      </p:pic>
      <p:pic>
        <p:nvPicPr>
          <p:cNvPr id="5" name="Afbeelding 4">
            <a:extLst>
              <a:ext uri="{FF2B5EF4-FFF2-40B4-BE49-F238E27FC236}">
                <a16:creationId xmlns:a16="http://schemas.microsoft.com/office/drawing/2014/main" id="{906C1DE5-EFCC-4DAC-B6DB-1EB1940D2EDD}"/>
              </a:ext>
            </a:extLst>
          </p:cNvPr>
          <p:cNvPicPr>
            <a:picLocks noChangeAspect="1"/>
          </p:cNvPicPr>
          <p:nvPr/>
        </p:nvPicPr>
        <p:blipFill>
          <a:blip r:embed="rId3"/>
          <a:stretch>
            <a:fillRect/>
          </a:stretch>
        </p:blipFill>
        <p:spPr>
          <a:xfrm>
            <a:off x="0" y="2743200"/>
            <a:ext cx="6096000" cy="2400300"/>
          </a:xfrm>
          <a:prstGeom prst="rect">
            <a:avLst/>
          </a:prstGeom>
        </p:spPr>
      </p:pic>
    </p:spTree>
    <p:extLst>
      <p:ext uri="{BB962C8B-B14F-4D97-AF65-F5344CB8AC3E}">
        <p14:creationId xmlns:p14="http://schemas.microsoft.com/office/powerpoint/2010/main" val="2702370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t>Klaar voor de </a:t>
            </a:r>
            <a:br>
              <a:rPr lang="nl-NL" dirty="0"/>
            </a:br>
            <a:r>
              <a:rPr lang="nl-NL" dirty="0"/>
              <a:t>start</a:t>
            </a:r>
          </a:p>
        </p:txBody>
      </p:sp>
      <p:sp>
        <p:nvSpPr>
          <p:cNvPr id="3" name="Tijdelijke aanduiding voor inhoud 2">
            <a:extLst>
              <a:ext uri="{FF2B5EF4-FFF2-40B4-BE49-F238E27FC236}">
                <a16:creationId xmlns:a16="http://schemas.microsoft.com/office/drawing/2014/main" id="{F6D5F162-638A-4522-94DB-67A1C8215114}"/>
              </a:ext>
            </a:extLst>
          </p:cNvPr>
          <p:cNvSpPr>
            <a:spLocks noGrp="1"/>
          </p:cNvSpPr>
          <p:nvPr>
            <p:ph idx="1"/>
          </p:nvPr>
        </p:nvSpPr>
        <p:spPr>
          <a:xfrm>
            <a:off x="472500" y="2109588"/>
            <a:ext cx="2667515" cy="2625236"/>
          </a:xfrm>
        </p:spPr>
        <p:txBody>
          <a:bodyPr/>
          <a:lstStyle/>
          <a:p>
            <a:pPr marL="0" indent="0">
              <a:buNone/>
            </a:pPr>
            <a:r>
              <a:rPr lang="nl-NL" dirty="0"/>
              <a:t>13:00 beginnen we weer</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88</a:t>
            </a:fld>
            <a:endParaRPr lang="nl-NL" altLang="nl-NL"/>
          </a:p>
        </p:txBody>
      </p:sp>
      <p:pic>
        <p:nvPicPr>
          <p:cNvPr id="7" name="Afbeelding 6">
            <a:extLst>
              <a:ext uri="{FF2B5EF4-FFF2-40B4-BE49-F238E27FC236}">
                <a16:creationId xmlns:a16="http://schemas.microsoft.com/office/drawing/2014/main" id="{345FF802-13AC-4D00-9333-B91CA3EF27F2}"/>
              </a:ext>
            </a:extLst>
          </p:cNvPr>
          <p:cNvPicPr>
            <a:picLocks noChangeAspect="1"/>
          </p:cNvPicPr>
          <p:nvPr/>
        </p:nvPicPr>
        <p:blipFill>
          <a:blip r:embed="rId2"/>
          <a:stretch>
            <a:fillRect/>
          </a:stretch>
        </p:blipFill>
        <p:spPr>
          <a:xfrm>
            <a:off x="1" y="3033912"/>
            <a:ext cx="4572000" cy="2109588"/>
          </a:xfrm>
          <a:prstGeom prst="rect">
            <a:avLst/>
          </a:prstGeom>
        </p:spPr>
      </p:pic>
      <p:pic>
        <p:nvPicPr>
          <p:cNvPr id="8" name="Afbeelding 7">
            <a:extLst>
              <a:ext uri="{FF2B5EF4-FFF2-40B4-BE49-F238E27FC236}">
                <a16:creationId xmlns:a16="http://schemas.microsoft.com/office/drawing/2014/main" id="{6F534419-2857-440D-9267-E3ABA3C58E62}"/>
              </a:ext>
            </a:extLst>
          </p:cNvPr>
          <p:cNvPicPr>
            <a:picLocks noChangeAspect="1"/>
          </p:cNvPicPr>
          <p:nvPr/>
        </p:nvPicPr>
        <p:blipFill>
          <a:blip r:embed="rId3"/>
          <a:stretch>
            <a:fillRect/>
          </a:stretch>
        </p:blipFill>
        <p:spPr>
          <a:xfrm>
            <a:off x="3783857" y="961463"/>
            <a:ext cx="5360143" cy="2136232"/>
          </a:xfrm>
          <a:prstGeom prst="rect">
            <a:avLst/>
          </a:prstGeom>
        </p:spPr>
      </p:pic>
    </p:spTree>
    <p:extLst>
      <p:ext uri="{BB962C8B-B14F-4D97-AF65-F5344CB8AC3E}">
        <p14:creationId xmlns:p14="http://schemas.microsoft.com/office/powerpoint/2010/main" val="1415517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Programma vanmiddag</a:t>
            </a:r>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89</a:t>
            </a:fld>
            <a:endParaRPr lang="nl-NL" altLang="nl-NL"/>
          </a:p>
        </p:txBody>
      </p:sp>
      <p:pic>
        <p:nvPicPr>
          <p:cNvPr id="5" name="Afbeelding 4">
            <a:extLst>
              <a:ext uri="{FF2B5EF4-FFF2-40B4-BE49-F238E27FC236}">
                <a16:creationId xmlns:a16="http://schemas.microsoft.com/office/drawing/2014/main" id="{7A26A7FC-1021-46B9-8ADD-BFC3A622DC80}"/>
              </a:ext>
            </a:extLst>
          </p:cNvPr>
          <p:cNvPicPr>
            <a:picLocks noChangeAspect="1"/>
          </p:cNvPicPr>
          <p:nvPr/>
        </p:nvPicPr>
        <p:blipFill>
          <a:blip r:embed="rId2"/>
          <a:stretch>
            <a:fillRect/>
          </a:stretch>
        </p:blipFill>
        <p:spPr>
          <a:xfrm>
            <a:off x="622727" y="1990948"/>
            <a:ext cx="8088982" cy="1389190"/>
          </a:xfrm>
          <a:prstGeom prst="rect">
            <a:avLst/>
          </a:prstGeom>
        </p:spPr>
      </p:pic>
    </p:spTree>
    <p:extLst>
      <p:ext uri="{BB962C8B-B14F-4D97-AF65-F5344CB8AC3E}">
        <p14:creationId xmlns:p14="http://schemas.microsoft.com/office/powerpoint/2010/main" val="111262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Praktische zaken</a:t>
            </a:r>
          </a:p>
        </p:txBody>
      </p:sp>
      <p:sp>
        <p:nvSpPr>
          <p:cNvPr id="3" name="Tijdelijke aanduiding voor inhoud 2"/>
          <p:cNvSpPr>
            <a:spLocks noGrp="1"/>
          </p:cNvSpPr>
          <p:nvPr>
            <p:ph idx="1"/>
          </p:nvPr>
        </p:nvSpPr>
        <p:spPr/>
        <p:txBody>
          <a:bodyPr>
            <a:normAutofit fontScale="85000" lnSpcReduction="20000"/>
          </a:bodyPr>
          <a:lstStyle/>
          <a:p>
            <a:r>
              <a:rPr lang="nl-NL" dirty="0"/>
              <a:t>Twitter graag! #hoogbouw </a:t>
            </a:r>
          </a:p>
          <a:p>
            <a:r>
              <a:rPr lang="nl-NL" dirty="0"/>
              <a:t>Vragen </a:t>
            </a:r>
            <a:r>
              <a:rPr lang="nl-NL" u="sng" dirty="0"/>
              <a:t>uitsluitend </a:t>
            </a:r>
            <a:r>
              <a:rPr lang="nl-NL" dirty="0"/>
              <a:t>via de chatfunctie</a:t>
            </a:r>
          </a:p>
          <a:p>
            <a:r>
              <a:rPr lang="nl-NL" dirty="0"/>
              <a:t>Gelieve geen microfoon gebruiken zonder expliciete uitnodiging</a:t>
            </a:r>
          </a:p>
          <a:p>
            <a:r>
              <a:rPr lang="nl-NL" dirty="0"/>
              <a:t>De sessie wordt opgenomen en zal later beschikbaar gesteld worden. Alle informatie wordt publiek beschikbaar. </a:t>
            </a:r>
          </a:p>
          <a:p>
            <a:r>
              <a:rPr lang="nl-NL" dirty="0"/>
              <a:t>Rapportage online beschikbaar: </a:t>
            </a:r>
            <a:r>
              <a:rPr lang="nl-NL" dirty="0">
                <a:hlinkClick r:id="rId3"/>
              </a:rPr>
              <a:t>https://www.vang-hha.nl/kennisbibliotheek/@235221/verbetering-afvalscheiding-hoogbouw/</a:t>
            </a:r>
            <a:r>
              <a:rPr lang="nl-NL" dirty="0"/>
              <a:t> </a:t>
            </a:r>
          </a:p>
          <a:p>
            <a:r>
              <a:rPr lang="nl-NL" dirty="0" err="1"/>
              <a:t>Mentimeter</a:t>
            </a:r>
            <a:endParaRPr lang="nl-NL" dirty="0"/>
          </a:p>
          <a:p>
            <a:pPr marL="0" indent="0">
              <a:buNone/>
            </a:pPr>
            <a:endParaRPr lang="nl-NL" dirty="0"/>
          </a:p>
        </p:txBody>
      </p:sp>
      <p:sp>
        <p:nvSpPr>
          <p:cNvPr id="4" name="Tijdelijke aanduiding voor dianummer 3"/>
          <p:cNvSpPr>
            <a:spLocks noGrp="1"/>
          </p:cNvSpPr>
          <p:nvPr>
            <p:ph type="sldNum" sz="quarter" idx="11"/>
          </p:nvPr>
        </p:nvSpPr>
        <p:spPr/>
        <p:txBody>
          <a:bodyPr/>
          <a:lstStyle/>
          <a:p>
            <a:pPr>
              <a:defRPr/>
            </a:pPr>
            <a:fld id="{67C98FE7-63F0-4963-8738-177821D1CD5C}" type="slidenum">
              <a:rPr lang="nl-NL" altLang="nl-NL" smtClean="0"/>
              <a:pPr>
                <a:defRPr/>
              </a:pPr>
              <a:t>9</a:t>
            </a:fld>
            <a:endParaRPr lang="nl-NL" altLang="nl-NL"/>
          </a:p>
        </p:txBody>
      </p:sp>
    </p:spTree>
    <p:extLst>
      <p:ext uri="{BB962C8B-B14F-4D97-AF65-F5344CB8AC3E}">
        <p14:creationId xmlns:p14="http://schemas.microsoft.com/office/powerpoint/2010/main" val="3465260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2340-0F39-4977-9376-0E3ECE311FE5}"/>
              </a:ext>
            </a:extLst>
          </p:cNvPr>
          <p:cNvSpPr>
            <a:spLocks noGrp="1"/>
          </p:cNvSpPr>
          <p:nvPr>
            <p:ph type="title"/>
          </p:nvPr>
        </p:nvSpPr>
        <p:spPr/>
        <p:txBody>
          <a:bodyPr>
            <a:normAutofit fontScale="90000"/>
          </a:bodyPr>
          <a:lstStyle/>
          <a:p>
            <a:r>
              <a:rPr lang="nl-NL" dirty="0"/>
              <a:t>Aan de slag met gfe-inzameling hoogbouw: </a:t>
            </a:r>
            <a:r>
              <a:rPr lang="nl-NL" u="sng" dirty="0"/>
              <a:t>bevindingen</a:t>
            </a:r>
          </a:p>
        </p:txBody>
      </p:sp>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90</a:t>
            </a:fld>
            <a:endParaRPr lang="nl-NL" altLang="nl-NL"/>
          </a:p>
        </p:txBody>
      </p:sp>
      <p:pic>
        <p:nvPicPr>
          <p:cNvPr id="8" name="Picture 4" descr="Addie Weenk">
            <a:extLst>
              <a:ext uri="{FF2B5EF4-FFF2-40B4-BE49-F238E27FC236}">
                <a16:creationId xmlns:a16="http://schemas.microsoft.com/office/drawing/2014/main" id="{A7B98FC8-FD32-441F-B4F1-50B4841EF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14" y="2102055"/>
            <a:ext cx="2687960" cy="2687960"/>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2">
            <a:extLst>
              <a:ext uri="{FF2B5EF4-FFF2-40B4-BE49-F238E27FC236}">
                <a16:creationId xmlns:a16="http://schemas.microsoft.com/office/drawing/2014/main" id="{66577C03-C58D-4D27-907F-0208B01DA6CE}"/>
              </a:ext>
            </a:extLst>
          </p:cNvPr>
          <p:cNvSpPr txBox="1">
            <a:spLocks/>
          </p:cNvSpPr>
          <p:nvPr/>
        </p:nvSpPr>
        <p:spPr>
          <a:xfrm>
            <a:off x="4000704" y="3858787"/>
            <a:ext cx="3806202" cy="982332"/>
          </a:xfrm>
          <a:prstGeom prst="rect">
            <a:avLst/>
          </a:prstGeom>
        </p:spPr>
        <p:txBody>
          <a:bodyPr vert="horz" lIns="0" tIns="0" rIns="0" bIns="0" rtlCol="0">
            <a:normAutofit fontScale="47500" lnSpcReduction="20000"/>
          </a:bodyPr>
          <a:lst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a:lstStyle>
          <a:p>
            <a:pPr marL="0" indent="0">
              <a:buNone/>
            </a:pPr>
            <a:r>
              <a:rPr lang="nl-NL" sz="6000" b="1" dirty="0"/>
              <a:t>Addie Weenk</a:t>
            </a:r>
          </a:p>
          <a:p>
            <a:pPr marL="0" indent="0">
              <a:buNone/>
            </a:pPr>
            <a:r>
              <a:rPr lang="nl-NL" sz="4800" dirty="0"/>
              <a:t>Programma coördinator bij Rijkswaterstaat</a:t>
            </a:r>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16761280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87176" y="1145066"/>
            <a:ext cx="4433416" cy="3131100"/>
          </a:xfrm>
          <a:prstGeom prst="rect">
            <a:avLst/>
          </a:prstGeom>
        </p:spPr>
      </p:pic>
      <p:sp>
        <p:nvSpPr>
          <p:cNvPr id="6" name="Rechthoek 5"/>
          <p:cNvSpPr/>
          <p:nvPr/>
        </p:nvSpPr>
        <p:spPr>
          <a:xfrm>
            <a:off x="4914000" y="1344092"/>
            <a:ext cx="4572000" cy="4924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srgbClr val="000000"/>
              </a:solidFill>
              <a:effectLst/>
              <a:uLnTx/>
              <a:uFillTx/>
              <a:latin typeface="RijksoverheidSansHeading" panose="020B050304020206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000000"/>
                </a:solidFill>
                <a:effectLst/>
                <a:uLnTx/>
                <a:uFillTx/>
                <a:latin typeface="RijksoverheidSansHeading" panose="020B0503040202060203"/>
                <a:ea typeface="+mn-ea"/>
                <a:cs typeface="+mn-cs"/>
              </a:rPr>
              <a:t> </a:t>
            </a:r>
            <a:r>
              <a:rPr kumimoji="0" lang="nl-NL" sz="1800" b="1" i="1" u="none" strike="noStrike" kern="1200" cap="none" spc="0" normalizeH="0" baseline="0" noProof="0" dirty="0">
                <a:ln>
                  <a:noFill/>
                </a:ln>
                <a:solidFill>
                  <a:srgbClr val="000000"/>
                </a:solidFill>
                <a:effectLst/>
                <a:uLnTx/>
                <a:uFillTx/>
                <a:latin typeface="RijksoverheidSansHeading" panose="020B0503040202060203"/>
                <a:ea typeface="+mn-ea"/>
                <a:cs typeface="+mn-cs"/>
              </a:rPr>
              <a:t>Verbetering afvalscheiding in de hoogbouw</a:t>
            </a: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Rechthoek 6"/>
          <p:cNvSpPr/>
          <p:nvPr/>
        </p:nvSpPr>
        <p:spPr>
          <a:xfrm>
            <a:off x="5235388" y="1895008"/>
            <a:ext cx="3012141"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srgbClr val="000000"/>
              </a:solidFill>
              <a:effectLst/>
              <a:uLnTx/>
              <a:uFillTx/>
              <a:latin typeface="RijksoverheidSansHeading" panose="020B050304020206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RijksoverheidSansHeading" panose="020B0503040202060203"/>
                <a:ea typeface="+mn-ea"/>
                <a:cs typeface="+mn-cs"/>
              </a:rPr>
              <a:t> </a:t>
            </a:r>
            <a:r>
              <a:rPr kumimoji="0" lang="nl-NL" sz="1800" b="0" i="1" u="none" strike="noStrike" kern="1200" cap="none" spc="0" normalizeH="0" baseline="0" noProof="0" dirty="0">
                <a:ln>
                  <a:noFill/>
                </a:ln>
                <a:solidFill>
                  <a:srgbClr val="000000"/>
                </a:solidFill>
                <a:effectLst/>
                <a:uLnTx/>
                <a:uFillTx/>
                <a:latin typeface="RijksoverheidSansHeading" panose="020B0503040202060203"/>
                <a:ea typeface="+mn-ea"/>
                <a:cs typeface="+mn-cs"/>
              </a:rPr>
              <a:t>Meer bronscheiding van </a:t>
            </a:r>
            <a:r>
              <a:rPr kumimoji="0" lang="nl-NL" sz="1800" b="0" i="1" u="none" strike="noStrike" kern="1200" cap="none" spc="0" normalizeH="0" baseline="0" noProof="0" dirty="0" err="1">
                <a:ln>
                  <a:noFill/>
                </a:ln>
                <a:solidFill>
                  <a:srgbClr val="000000"/>
                </a:solidFill>
                <a:effectLst/>
                <a:uLnTx/>
                <a:uFillTx/>
                <a:latin typeface="RijksoverheidSansHeading" panose="020B0503040202060203"/>
                <a:ea typeface="+mn-ea"/>
                <a:cs typeface="+mn-cs"/>
              </a:rPr>
              <a:t>gfe</a:t>
            </a:r>
            <a:r>
              <a:rPr kumimoji="0" lang="nl-NL" sz="1800" b="0" i="1" u="none" strike="noStrike" kern="1200" cap="none" spc="0" normalizeH="0" baseline="0" noProof="0" dirty="0">
                <a:ln>
                  <a:noFill/>
                </a:ln>
                <a:solidFill>
                  <a:srgbClr val="000000"/>
                </a:solidFill>
                <a:effectLst/>
                <a:uLnTx/>
                <a:uFillTx/>
                <a:latin typeface="RijksoverheidSansHeading" panose="020B0503040202060203"/>
                <a:ea typeface="+mn-ea"/>
                <a:cs typeface="+mn-cs"/>
              </a:rPr>
              <a:t> in steden door gedragsverandering</a:t>
            </a: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Rechthoek 8"/>
          <p:cNvSpPr/>
          <p:nvPr/>
        </p:nvSpPr>
        <p:spPr>
          <a:xfrm>
            <a:off x="4849906" y="3359627"/>
            <a:ext cx="495748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Rijksoverheid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RijksoverheidSans"/>
                <a:ea typeface="+mn-ea"/>
                <a:cs typeface="+mn-cs"/>
              </a:rPr>
              <a:t>Uitvoeringsprogramma VANG Huishoudelijk Afval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RijksoverheidSans"/>
                <a:ea typeface="+mn-ea"/>
                <a:cs typeface="+mn-cs"/>
              </a:rPr>
              <a:t>Mei 2020</a:t>
            </a:r>
            <a:endParaRPr kumimoji="0" lang="nl-NL"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69439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2500" y="808748"/>
            <a:ext cx="7452300" cy="1226239"/>
          </a:xfrm>
        </p:spPr>
        <p:txBody>
          <a:bodyPr>
            <a:normAutofit fontScale="90000"/>
          </a:bodyPr>
          <a:lstStyle/>
          <a:p>
            <a:r>
              <a:rPr lang="nl-NL" sz="3200" dirty="0"/>
              <a:t>Vraag: Welke zaken zijn u bijgebleven uit het ochtendprogramma?</a:t>
            </a:r>
          </a:p>
        </p:txBody>
      </p:sp>
      <p:sp>
        <p:nvSpPr>
          <p:cNvPr id="3" name="Tijdelijke aanduiding voor inhoud 2"/>
          <p:cNvSpPr>
            <a:spLocks noGrp="1"/>
          </p:cNvSpPr>
          <p:nvPr>
            <p:ph idx="1"/>
          </p:nvPr>
        </p:nvSpPr>
        <p:spPr>
          <a:xfrm>
            <a:off x="472500" y="2545976"/>
            <a:ext cx="8199900" cy="2188848"/>
          </a:xfrm>
        </p:spPr>
        <p:txBody>
          <a:bodyPr/>
          <a:lstStyle/>
          <a:p>
            <a:pPr marL="0" indent="0">
              <a:buNone/>
            </a:pPr>
            <a:r>
              <a:rPr lang="nl-NL" dirty="0"/>
              <a:t>Gebruik </a:t>
            </a:r>
            <a:r>
              <a:rPr lang="nl-NL" dirty="0" err="1"/>
              <a:t>aub</a:t>
            </a:r>
            <a:r>
              <a:rPr lang="nl-NL" dirty="0"/>
              <a:t> korte kreten/termen</a:t>
            </a:r>
          </a:p>
          <a:p>
            <a:pPr marL="0" indent="0">
              <a:buNone/>
            </a:pPr>
            <a:r>
              <a:rPr lang="nl-NL" dirty="0"/>
              <a:t>(</a:t>
            </a:r>
            <a:r>
              <a:rPr lang="nl-NL" dirty="0" err="1"/>
              <a:t>mentimeter</a:t>
            </a:r>
            <a:r>
              <a:rPr lang="nl-NL" dirty="0"/>
              <a:t> </a:t>
            </a:r>
            <a:r>
              <a:rPr lang="nl-NL" dirty="0" err="1"/>
              <a:t>wordcloud</a:t>
            </a:r>
            <a:r>
              <a:rPr lang="nl-NL" dirty="0"/>
              <a:t>)</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451217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93</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59402493-4D00-4337-A27E-180058098C0D}"/>
              </a:ext>
            </a:extLst>
          </p:cNvPr>
          <p:cNvSpPr>
            <a:spLocks noGrp="1"/>
          </p:cNvSpPr>
          <p:nvPr>
            <p:ph idx="1"/>
          </p:nvPr>
        </p:nvSpPr>
        <p:spPr>
          <a:xfrm>
            <a:off x="3680834" y="3608177"/>
            <a:ext cx="1782331" cy="567009"/>
          </a:xfrm>
        </p:spPr>
        <p:txBody>
          <a:bodyPr>
            <a:normAutofit/>
          </a:bodyPr>
          <a:lstStyle/>
          <a:p>
            <a:pPr marL="0" indent="0">
              <a:buNone/>
            </a:pPr>
            <a:r>
              <a:rPr lang="nl-NL" dirty="0"/>
              <a:t>Vraag 6</a:t>
            </a:r>
          </a:p>
        </p:txBody>
      </p:sp>
    </p:spTree>
    <p:extLst>
      <p:ext uri="{BB962C8B-B14F-4D97-AF65-F5344CB8AC3E}">
        <p14:creationId xmlns:p14="http://schemas.microsoft.com/office/powerpoint/2010/main" val="18589545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500" y="961463"/>
            <a:ext cx="3651265" cy="3162302"/>
          </a:xfrm>
        </p:spPr>
        <p:txBody>
          <a:bodyPr>
            <a:normAutofit/>
          </a:bodyPr>
          <a:lstStyle/>
          <a:p>
            <a:r>
              <a:rPr lang="nl-NL" sz="2800" dirty="0"/>
              <a:t>Neem een bestaande flat of hoogbouw in jouw gemeente in gedachten waar je graag mee aan de slag zou willen.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706" y="265419"/>
            <a:ext cx="3532094" cy="4730483"/>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129" y="816079"/>
            <a:ext cx="936811" cy="669820"/>
          </a:xfrm>
          <a:prstGeom prst="rect">
            <a:avLst/>
          </a:prstGeom>
        </p:spPr>
      </p:pic>
    </p:spTree>
    <p:extLst>
      <p:ext uri="{BB962C8B-B14F-4D97-AF65-F5344CB8AC3E}">
        <p14:creationId xmlns:p14="http://schemas.microsoft.com/office/powerpoint/2010/main" val="3330960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Basissituatie</a:t>
            </a:r>
          </a:p>
        </p:txBody>
      </p:sp>
      <p:sp>
        <p:nvSpPr>
          <p:cNvPr id="3" name="Tijdelijke aanduiding voor inhoud 2"/>
          <p:cNvSpPr>
            <a:spLocks noGrp="1"/>
          </p:cNvSpPr>
          <p:nvPr>
            <p:ph idx="1"/>
          </p:nvPr>
        </p:nvSpPr>
        <p:spPr/>
        <p:txBody>
          <a:bodyPr>
            <a:normAutofit/>
          </a:bodyPr>
          <a:lstStyle/>
          <a:p>
            <a:r>
              <a:rPr lang="nl-NL" dirty="0"/>
              <a:t>Regelmatige voorlichting/brief</a:t>
            </a:r>
          </a:p>
          <a:p>
            <a:r>
              <a:rPr lang="nl-NL" dirty="0"/>
              <a:t>Bewoners hebben een flyer/afvalkaart</a:t>
            </a:r>
          </a:p>
          <a:p>
            <a:r>
              <a:rPr lang="nl-NL" dirty="0"/>
              <a:t>Verzamelcontainers</a:t>
            </a:r>
          </a:p>
          <a:p>
            <a:pPr lvl="1"/>
            <a:r>
              <a:rPr lang="nl-NL" dirty="0"/>
              <a:t>Goed zichtbaar, vindbaar, bereikbaar</a:t>
            </a:r>
          </a:p>
          <a:p>
            <a:pPr lvl="1"/>
            <a:r>
              <a:rPr lang="nl-NL" dirty="0"/>
              <a:t>Werkend en niet vol</a:t>
            </a:r>
          </a:p>
          <a:p>
            <a:pPr lvl="1"/>
            <a:r>
              <a:rPr lang="nl-NL" dirty="0"/>
              <a:t>Verzorgd, zien er netjes uit</a:t>
            </a:r>
          </a:p>
          <a:p>
            <a:pPr lvl="1"/>
            <a:r>
              <a:rPr lang="nl-NL" dirty="0"/>
              <a:t>duidelijk voor welke afvalstroom ze bedoeld zijn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5" name="Afbeelding 4"/>
          <p:cNvPicPr>
            <a:picLocks noChangeAspect="1"/>
          </p:cNvPicPr>
          <p:nvPr/>
        </p:nvPicPr>
        <p:blipFill>
          <a:blip r:embed="rId2"/>
          <a:stretch>
            <a:fillRect/>
          </a:stretch>
        </p:blipFill>
        <p:spPr>
          <a:xfrm>
            <a:off x="6211598" y="2635624"/>
            <a:ext cx="2751833" cy="1770234"/>
          </a:xfrm>
          <a:prstGeom prst="rect">
            <a:avLst/>
          </a:prstGeom>
        </p:spPr>
      </p:pic>
    </p:spTree>
    <p:extLst>
      <p:ext uri="{BB962C8B-B14F-4D97-AF65-F5344CB8AC3E}">
        <p14:creationId xmlns:p14="http://schemas.microsoft.com/office/powerpoint/2010/main" val="9694503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bij basispakket</a:t>
            </a:r>
          </a:p>
        </p:txBody>
      </p:sp>
      <p:sp>
        <p:nvSpPr>
          <p:cNvPr id="3" name="Tijdelijke aanduiding voor inhoud 2"/>
          <p:cNvSpPr>
            <a:spLocks noGrp="1"/>
          </p:cNvSpPr>
          <p:nvPr>
            <p:ph idx="1"/>
          </p:nvPr>
        </p:nvSpPr>
        <p:spPr/>
        <p:txBody>
          <a:bodyPr>
            <a:normAutofit fontScale="85000" lnSpcReduction="20000"/>
          </a:bodyPr>
          <a:lstStyle/>
          <a:p>
            <a:r>
              <a:rPr lang="nl-NL" dirty="0"/>
              <a:t>Hoe zit dat bij jouw flat?</a:t>
            </a:r>
          </a:p>
          <a:p>
            <a:pPr lvl="1"/>
            <a:r>
              <a:rPr lang="nl-NL" dirty="0"/>
              <a:t>Full score, </a:t>
            </a:r>
            <a:r>
              <a:rPr lang="nl-NL" dirty="0" err="1"/>
              <a:t>mwaahh</a:t>
            </a:r>
            <a:r>
              <a:rPr lang="nl-NL" dirty="0"/>
              <a:t>, kan stuk beter (keuze)</a:t>
            </a:r>
            <a:br>
              <a:rPr lang="nl-NL" dirty="0"/>
            </a:br>
            <a:endParaRPr lang="nl-NL" dirty="0"/>
          </a:p>
          <a:p>
            <a:r>
              <a:rPr lang="nl-NL" dirty="0"/>
              <a:t>Waarop kan het beter? (keuze, meer antwoorden mogelijk)</a:t>
            </a:r>
          </a:p>
          <a:p>
            <a:pPr lvl="1"/>
            <a:r>
              <a:rPr lang="nl-NL" dirty="0"/>
              <a:t>voorlichting, </a:t>
            </a:r>
            <a:r>
              <a:rPr lang="nl-NL" dirty="0" err="1"/>
              <a:t>informering</a:t>
            </a:r>
            <a:endParaRPr lang="nl-NL" dirty="0"/>
          </a:p>
          <a:p>
            <a:pPr lvl="1"/>
            <a:r>
              <a:rPr lang="nl-NL" dirty="0"/>
              <a:t>flyer/afvalkaart</a:t>
            </a:r>
          </a:p>
          <a:p>
            <a:pPr lvl="1"/>
            <a:r>
              <a:rPr lang="nl-NL" dirty="0"/>
              <a:t>Verzamelcontainers: zichtbaarheid, bereikbaarheid</a:t>
            </a:r>
          </a:p>
          <a:p>
            <a:pPr lvl="1"/>
            <a:r>
              <a:rPr lang="nl-NL" dirty="0"/>
              <a:t>Verzamelcontainers: minder stuk,  minder vaak vol</a:t>
            </a:r>
          </a:p>
          <a:p>
            <a:pPr lvl="1"/>
            <a:r>
              <a:rPr lang="nl-NL" dirty="0"/>
              <a:t>Verzamelcontainers: beter verzorgd, netter</a:t>
            </a:r>
          </a:p>
          <a:p>
            <a:pPr lvl="1"/>
            <a:r>
              <a:rPr lang="nl-NL" dirty="0"/>
              <a:t>Verzamelcontainers: betere info en kleuren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169749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C23FAB5-CF05-433E-A172-910BEE5C5550}"/>
              </a:ext>
            </a:extLst>
          </p:cNvPr>
          <p:cNvSpPr>
            <a:spLocks noGrp="1"/>
          </p:cNvSpPr>
          <p:nvPr>
            <p:ph type="sldNum" sz="quarter" idx="11"/>
          </p:nvPr>
        </p:nvSpPr>
        <p:spPr/>
        <p:txBody>
          <a:bodyPr/>
          <a:lstStyle/>
          <a:p>
            <a:pPr>
              <a:defRPr/>
            </a:pPr>
            <a:fld id="{67C98FE7-63F0-4963-8738-177821D1CD5C}" type="slidenum">
              <a:rPr lang="nl-NL" altLang="nl-NL" smtClean="0"/>
              <a:pPr>
                <a:defRPr/>
              </a:pPr>
              <a:t>97</a:t>
            </a:fld>
            <a:endParaRPr lang="nl-NL" altLang="nl-NL"/>
          </a:p>
        </p:txBody>
      </p:sp>
      <p:pic>
        <p:nvPicPr>
          <p:cNvPr id="6" name="Afbeelding 5">
            <a:extLst>
              <a:ext uri="{FF2B5EF4-FFF2-40B4-BE49-F238E27FC236}">
                <a16:creationId xmlns:a16="http://schemas.microsoft.com/office/drawing/2014/main" id="{234BCAD1-1231-4045-8FAB-983EAA30EF06}"/>
              </a:ext>
            </a:extLst>
          </p:cNvPr>
          <p:cNvPicPr>
            <a:picLocks noChangeAspect="1"/>
          </p:cNvPicPr>
          <p:nvPr/>
        </p:nvPicPr>
        <p:blipFill>
          <a:blip r:embed="rId2"/>
          <a:stretch>
            <a:fillRect/>
          </a:stretch>
        </p:blipFill>
        <p:spPr>
          <a:xfrm>
            <a:off x="1714500" y="2200275"/>
            <a:ext cx="5715000" cy="742950"/>
          </a:xfrm>
          <a:prstGeom prst="rect">
            <a:avLst/>
          </a:prstGeom>
        </p:spPr>
      </p:pic>
      <p:sp>
        <p:nvSpPr>
          <p:cNvPr id="5" name="Tijdelijke aanduiding voor inhoud 2">
            <a:extLst>
              <a:ext uri="{FF2B5EF4-FFF2-40B4-BE49-F238E27FC236}">
                <a16:creationId xmlns:a16="http://schemas.microsoft.com/office/drawing/2014/main" id="{B6663F42-E8CB-453D-8256-DF18AC1D95AE}"/>
              </a:ext>
            </a:extLst>
          </p:cNvPr>
          <p:cNvSpPr>
            <a:spLocks noGrp="1"/>
          </p:cNvSpPr>
          <p:nvPr>
            <p:ph idx="1"/>
          </p:nvPr>
        </p:nvSpPr>
        <p:spPr>
          <a:xfrm>
            <a:off x="3680834" y="3608177"/>
            <a:ext cx="1782331" cy="567009"/>
          </a:xfrm>
        </p:spPr>
        <p:txBody>
          <a:bodyPr>
            <a:normAutofit/>
          </a:bodyPr>
          <a:lstStyle/>
          <a:p>
            <a:pPr marL="0" indent="0">
              <a:buNone/>
            </a:pPr>
            <a:r>
              <a:rPr lang="nl-NL" dirty="0"/>
              <a:t>Vragen 7-8</a:t>
            </a:r>
          </a:p>
        </p:txBody>
      </p:sp>
    </p:spTree>
    <p:extLst>
      <p:ext uri="{BB962C8B-B14F-4D97-AF65-F5344CB8AC3E}">
        <p14:creationId xmlns:p14="http://schemas.microsoft.com/office/powerpoint/2010/main" val="26377364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pic>
        <p:nvPicPr>
          <p:cNvPr id="6" name="Afbeelding 5"/>
          <p:cNvPicPr>
            <a:picLocks noChangeAspect="1"/>
          </p:cNvPicPr>
          <p:nvPr/>
        </p:nvPicPr>
        <p:blipFill>
          <a:blip r:embed="rId2"/>
          <a:stretch>
            <a:fillRect/>
          </a:stretch>
        </p:blipFill>
        <p:spPr>
          <a:xfrm>
            <a:off x="139934" y="1431669"/>
            <a:ext cx="8865032" cy="2256003"/>
          </a:xfrm>
          <a:prstGeom prst="rect">
            <a:avLst/>
          </a:prstGeom>
        </p:spPr>
      </p:pic>
      <p:sp>
        <p:nvSpPr>
          <p:cNvPr id="10" name="Titel 1"/>
          <p:cNvSpPr>
            <a:spLocks noGrp="1"/>
          </p:cNvSpPr>
          <p:nvPr>
            <p:ph type="title"/>
          </p:nvPr>
        </p:nvSpPr>
        <p:spPr>
          <a:xfrm>
            <a:off x="571112" y="629769"/>
            <a:ext cx="8199900" cy="801900"/>
          </a:xfrm>
        </p:spPr>
        <p:txBody>
          <a:bodyPr>
            <a:normAutofit fontScale="90000"/>
          </a:bodyPr>
          <a:lstStyle/>
          <a:p>
            <a:r>
              <a:rPr lang="nl-NL" dirty="0"/>
              <a:t>Opslag in huis faciliteren: +24 tot 48%</a:t>
            </a:r>
          </a:p>
        </p:txBody>
      </p:sp>
      <p:pic>
        <p:nvPicPr>
          <p:cNvPr id="2" name="Afbeelding 1"/>
          <p:cNvPicPr>
            <a:picLocks noChangeAspect="1"/>
          </p:cNvPicPr>
          <p:nvPr/>
        </p:nvPicPr>
        <p:blipFill>
          <a:blip r:embed="rId3"/>
          <a:stretch>
            <a:fillRect/>
          </a:stretch>
        </p:blipFill>
        <p:spPr>
          <a:xfrm>
            <a:off x="2913215" y="3619824"/>
            <a:ext cx="3318469" cy="1523676"/>
          </a:xfrm>
          <a:prstGeom prst="rect">
            <a:avLst/>
          </a:prstGeom>
        </p:spPr>
      </p:pic>
    </p:spTree>
    <p:extLst>
      <p:ext uri="{BB962C8B-B14F-4D97-AF65-F5344CB8AC3E}">
        <p14:creationId xmlns:p14="http://schemas.microsoft.com/office/powerpoint/2010/main" val="41211368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 Opslag in huis faciliteren</a:t>
            </a:r>
          </a:p>
        </p:txBody>
      </p:sp>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8FE7-63F0-4963-8738-177821D1CD5C}" type="slidenum">
              <a:rPr kumimoji="0" lang="nl-NL" altLang="nl-NL"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nl-NL" altLang="nl-NL" sz="1200" b="0" i="0" u="none" strike="noStrike" kern="1200" cap="none" spc="0" normalizeH="0" baseline="0" noProof="0">
              <a:ln>
                <a:noFill/>
              </a:ln>
              <a:solidFill>
                <a:srgbClr val="000000"/>
              </a:solidFill>
              <a:effectLst/>
              <a:uLnTx/>
              <a:uFillTx/>
              <a:latin typeface="Verdana"/>
              <a:ea typeface="+mn-ea"/>
              <a:cs typeface="+mn-cs"/>
            </a:endParaRPr>
          </a:p>
        </p:txBody>
      </p:sp>
      <p:sp>
        <p:nvSpPr>
          <p:cNvPr id="5" name="Tijdelijke aanduiding voor inhoud 2"/>
          <p:cNvSpPr>
            <a:spLocks noGrp="1"/>
          </p:cNvSpPr>
          <p:nvPr>
            <p:ph idx="1"/>
          </p:nvPr>
        </p:nvSpPr>
        <p:spPr/>
        <p:txBody>
          <a:bodyPr>
            <a:normAutofit lnSpcReduction="10000"/>
          </a:bodyPr>
          <a:lstStyle/>
          <a:p>
            <a:r>
              <a:rPr lang="nl-NL" dirty="0"/>
              <a:t>wat vind jij, hoort de facilitering in het basispakket?</a:t>
            </a:r>
          </a:p>
          <a:p>
            <a:pPr lvl="1"/>
            <a:r>
              <a:rPr lang="nl-NL" dirty="0"/>
              <a:t>Ja/nee</a:t>
            </a:r>
          </a:p>
          <a:p>
            <a:r>
              <a:rPr lang="nl-NL" dirty="0"/>
              <a:t>Deelnemers zelf laten scoren op effect, budget, praktische uitvoerbaarheid</a:t>
            </a:r>
          </a:p>
          <a:p>
            <a:pPr lvl="1"/>
            <a:r>
              <a:rPr lang="nl-NL" dirty="0"/>
              <a:t>drie schuiven voor de sterren</a:t>
            </a:r>
          </a:p>
          <a:p>
            <a:r>
              <a:rPr lang="nl-NL" dirty="0"/>
              <a:t>Ga je met deze interventie aan de slag?</a:t>
            </a:r>
          </a:p>
          <a:p>
            <a:pPr lvl="1"/>
            <a:r>
              <a:rPr lang="nl-NL" dirty="0"/>
              <a:t>Zeker, misschien, nee</a:t>
            </a:r>
          </a:p>
          <a:p>
            <a:pPr lvl="1"/>
            <a:endParaRPr lang="nl-NL" dirty="0"/>
          </a:p>
        </p:txBody>
      </p:sp>
    </p:spTree>
    <p:extLst>
      <p:ext uri="{BB962C8B-B14F-4D97-AF65-F5344CB8AC3E}">
        <p14:creationId xmlns:p14="http://schemas.microsoft.com/office/powerpoint/2010/main" val="3574046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Presentatie RWS 16X9 NL">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S presentatie 16x9 NL.potx" id="{8488AE73-9A9E-406B-A442-A55021AEC5A3}" vid="{D98C7100-7CFA-4104-B0D7-513294810D4F}"/>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F390DB33DE524394BCD3F112965BC8" ma:contentTypeVersion="13" ma:contentTypeDescription="Een nieuw document maken." ma:contentTypeScope="" ma:versionID="cdc52dcf5910454fdeb9d133907f2e7f">
  <xsd:schema xmlns:xsd="http://www.w3.org/2001/XMLSchema" xmlns:xs="http://www.w3.org/2001/XMLSchema" xmlns:p="http://schemas.microsoft.com/office/2006/metadata/properties" xmlns:ns2="857b0708-e709-4153-bece-04bde530ece5" xmlns:ns3="17185a1c-80bc-4ed4-80ec-7ee7a560642b" targetNamespace="http://schemas.microsoft.com/office/2006/metadata/properties" ma:root="true" ma:fieldsID="53b848de6a769b54782c9b65fb03e005" ns2:_="" ns3:_="">
    <xsd:import namespace="857b0708-e709-4153-bece-04bde530ece5"/>
    <xsd:import namespace="17185a1c-80bc-4ed4-80ec-7ee7a56064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_Flow_SignoffStatu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b0708-e709-4153-bece-04bde530e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18" nillable="true" ma:displayName="Afmeldingsstatus" ma:internalName="Afmeldings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185a1c-80bc-4ed4-80ec-7ee7a560642b"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857b0708-e709-4153-bece-04bde530ece5" xsi:nil="true"/>
  </documentManagement>
</p:properties>
</file>

<file path=customXml/itemProps1.xml><?xml version="1.0" encoding="utf-8"?>
<ds:datastoreItem xmlns:ds="http://schemas.openxmlformats.org/officeDocument/2006/customXml" ds:itemID="{5A30D551-94BA-48D1-9326-C82A58BACF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7b0708-e709-4153-bece-04bde530ece5"/>
    <ds:schemaRef ds:uri="17185a1c-80bc-4ed4-80ec-7ee7a5606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05EAD3-F13D-4BAA-BC98-92F72AAC89B1}">
  <ds:schemaRefs>
    <ds:schemaRef ds:uri="http://schemas.microsoft.com/sharepoint/v3/contenttype/forms"/>
  </ds:schemaRefs>
</ds:datastoreItem>
</file>

<file path=customXml/itemProps3.xml><?xml version="1.0" encoding="utf-8"?>
<ds:datastoreItem xmlns:ds="http://schemas.openxmlformats.org/officeDocument/2006/customXml" ds:itemID="{4E40EE62-7FBE-4304-AB79-3B52B8F468E3}">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17185a1c-80bc-4ed4-80ec-7ee7a560642b"/>
    <ds:schemaRef ds:uri="857b0708-e709-4153-bece-04bde530ece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Presentatie RWS 16X9 NL</Template>
  <TotalTime>1889</TotalTime>
  <Words>4699</Words>
  <Application>Microsoft Office PowerPoint</Application>
  <PresentationFormat>Diavoorstelling (16:9)</PresentationFormat>
  <Paragraphs>950</Paragraphs>
  <Slides>162</Slides>
  <Notes>63</Notes>
  <HiddenSlides>23</HiddenSlides>
  <MMClips>0</MMClips>
  <ScaleCrop>false</ScaleCrop>
  <HeadingPairs>
    <vt:vector size="8" baseType="variant">
      <vt:variant>
        <vt:lpstr>Gebruikte lettertypen</vt:lpstr>
      </vt:variant>
      <vt:variant>
        <vt:i4>9</vt:i4>
      </vt:variant>
      <vt:variant>
        <vt:lpstr>Thema</vt:lpstr>
      </vt:variant>
      <vt:variant>
        <vt:i4>3</vt:i4>
      </vt:variant>
      <vt:variant>
        <vt:lpstr>Ingesloten OLE-bronprogramma's</vt:lpstr>
      </vt:variant>
      <vt:variant>
        <vt:i4>1</vt:i4>
      </vt:variant>
      <vt:variant>
        <vt:lpstr>Diatitels</vt:lpstr>
      </vt:variant>
      <vt:variant>
        <vt:i4>162</vt:i4>
      </vt:variant>
    </vt:vector>
  </HeadingPairs>
  <TitlesOfParts>
    <vt:vector size="175" baseType="lpstr">
      <vt:lpstr>Arial</vt:lpstr>
      <vt:lpstr>Calibri</vt:lpstr>
      <vt:lpstr>Calibri Light</vt:lpstr>
      <vt:lpstr>RijksoverheidSans</vt:lpstr>
      <vt:lpstr>RijksoverheidSansHeading</vt:lpstr>
      <vt:lpstr>Trebuchet MS</vt:lpstr>
      <vt:lpstr>Verdana</vt:lpstr>
      <vt:lpstr>Wingdings</vt:lpstr>
      <vt:lpstr>Wingdings 3</vt:lpstr>
      <vt:lpstr>Presentatie RWS 16X9 NL</vt:lpstr>
      <vt:lpstr>Facet</vt:lpstr>
      <vt:lpstr>Kantoorthema</vt:lpstr>
      <vt:lpstr>Equation</vt:lpstr>
      <vt:lpstr>PowerPoint-presentatie</vt:lpstr>
      <vt:lpstr>Steden groeien versus impact op omgeving</vt:lpstr>
      <vt:lpstr>Doelstelling is om bronscheiding gfe te verbeteren in hoogbouw</vt:lpstr>
      <vt:lpstr>Aan de slag met gfe- inzameling</vt:lpstr>
      <vt:lpstr>Unieke samenwerking tussen overheid, wetenschap, bedrijfsleven en experts</vt:lpstr>
      <vt:lpstr>Wij staan vandaag voor u klaar</vt:lpstr>
      <vt:lpstr>Wees voorbereid op een intensieve dag waar veel van je concentratie en inspanning gevraagd wordt </vt:lpstr>
      <vt:lpstr>Programma vandaag</vt:lpstr>
      <vt:lpstr>Praktische zaken</vt:lpstr>
      <vt:lpstr>PowerPoint-presentatie</vt:lpstr>
      <vt:lpstr>Aanpak en resultaten: integrale presentatie van het project</vt:lpstr>
      <vt:lpstr>Van Afval Naar Grondstoffen</vt:lpstr>
      <vt:lpstr>Onderzoeksvraag</vt:lpstr>
      <vt:lpstr>Algemeen kader: Hoofdfactoren afvalscheidingsgedrag</vt:lpstr>
      <vt:lpstr>Overzicht interventies</vt:lpstr>
      <vt:lpstr>Overzicht interventies</vt:lpstr>
      <vt:lpstr>Overzicht interventies</vt:lpstr>
      <vt:lpstr>Overzicht interventies</vt:lpstr>
      <vt:lpstr>Mentimeter vragen</vt:lpstr>
      <vt:lpstr>PowerPoint-presentatie</vt:lpstr>
      <vt:lpstr>Onderzoeksopzet</vt:lpstr>
      <vt:lpstr>Onderzoeksopzet (2)</vt:lpstr>
      <vt:lpstr>Mentimeter</vt:lpstr>
      <vt:lpstr>PowerPoint-presentatie</vt:lpstr>
      <vt:lpstr>Onderzoeksopzet (3)</vt:lpstr>
      <vt:lpstr>Before/after…</vt:lpstr>
      <vt:lpstr>Before/after… of een controlegroep?</vt:lpstr>
      <vt:lpstr>Before/after… of een controlegroep?</vt:lpstr>
      <vt:lpstr>Before/after… of een controlegroep?</vt:lpstr>
      <vt:lpstr>Before/after… of een controlegroep?</vt:lpstr>
      <vt:lpstr>Vrijwillige deelname − of controlegroep?</vt:lpstr>
      <vt:lpstr>Vergelijking gedrag vrijwilligers met anderen</vt:lpstr>
      <vt:lpstr>Vergelijking gedrag vrijwilligers met anderen</vt:lpstr>
      <vt:lpstr>Vergelijking gedrag vrijwilligers met anderen (2)</vt:lpstr>
      <vt:lpstr>Vergelijking gedrag vrijwilligers met anderen (2)</vt:lpstr>
      <vt:lpstr>Vergelijking gedrag vrijwilligers met anderen (2)</vt:lpstr>
      <vt:lpstr>Vergelijking gedrag vrijwilligers met anderen (2)</vt:lpstr>
      <vt:lpstr>Randomized Controlled Trials</vt:lpstr>
      <vt:lpstr>Inzicht in oorzaken van (non-)effecten:  Enquetes voor- en na interventieperiodes </vt:lpstr>
      <vt:lpstr>Gedragsmodel: Welke psychologische factoren beinvloeden afvalscheidingsgedrag</vt:lpstr>
      <vt:lpstr>Directe gedragsfactoren</vt:lpstr>
      <vt:lpstr>PowerPoint-presentatie</vt:lpstr>
      <vt:lpstr>Resultaten onderzoek</vt:lpstr>
      <vt:lpstr>Bereidheid bewoners tot scheiden (start)</vt:lpstr>
      <vt:lpstr>Basispakketten</vt:lpstr>
      <vt:lpstr>Scheidingsgedrag in aanvangssituatie</vt:lpstr>
      <vt:lpstr>Scheidingsgedrag in aanvangssituatie</vt:lpstr>
      <vt:lpstr>Scheidingsgedrag in aanvangssituatie</vt:lpstr>
      <vt:lpstr>Scheidingsgedrag in aanvangssituatie</vt:lpstr>
      <vt:lpstr>Vragen tot nu toe?</vt:lpstr>
      <vt:lpstr>Korte pauze </vt:lpstr>
      <vt:lpstr>Resultaten interventies   gelegenheid/uitvoerbaarheid,  persoonlijke motivatie, sociale motivatie  intrinsieke motivatie  </vt:lpstr>
      <vt:lpstr>Interventies gericht op gelegenheid/uitvoerbaarheid: </vt:lpstr>
      <vt:lpstr>Opslag in huis faciliteren</vt:lpstr>
      <vt:lpstr>Interventies gericht op gelegenheid/uitvoerbaarheid: </vt:lpstr>
      <vt:lpstr>Effect multisorteerbakken…</vt:lpstr>
      <vt:lpstr>Afstand tot inzamelpunt</vt:lpstr>
      <vt:lpstr>Conclusies gelegenheid/uitvoerbaarheid</vt:lpstr>
      <vt:lpstr>Interventies gericht op persoonlijke motivatie </vt:lpstr>
      <vt:lpstr>Persoonlijk doel stellen (Rotterdam)</vt:lpstr>
      <vt:lpstr>Attitudebeinvloeding (Amsterdam)</vt:lpstr>
      <vt:lpstr>Weerstand verminderen (Utrecht)</vt:lpstr>
      <vt:lpstr>Gedragseffecten Persoonlijke motivatie interventies</vt:lpstr>
      <vt:lpstr>Gedragseffect Weerstand verminderen (Utrecht)</vt:lpstr>
      <vt:lpstr>Conclusies Persoonlijke motivatie interventies</vt:lpstr>
      <vt:lpstr>Interventies gericht op extrinsieke motivatie </vt:lpstr>
      <vt:lpstr>Motivatie versterken door belonen (Amsterdam)</vt:lpstr>
      <vt:lpstr>Gedragseffecten interventies via extrinsieke motivatie</vt:lpstr>
      <vt:lpstr>Interventie effecten cadeau en beloning op attitudes en intenties: </vt:lpstr>
      <vt:lpstr>Interventies gericht op sociale motivatie</vt:lpstr>
      <vt:lpstr>Sociale normen:</vt:lpstr>
      <vt:lpstr>Social modeling</vt:lpstr>
      <vt:lpstr>Groepsdoelen stellen met feedback</vt:lpstr>
      <vt:lpstr>Gedragseffecten sociale motivatie interventies</vt:lpstr>
      <vt:lpstr>Gedragseffecten sociale motivatie interventies</vt:lpstr>
      <vt:lpstr>Effecten op attitudes en intenties   van sociale motivatie interventies</vt:lpstr>
      <vt:lpstr>PowerPoint-presentatie</vt:lpstr>
      <vt:lpstr>Mentimeter vragen  </vt:lpstr>
      <vt:lpstr>Modeltoetsing psychologische factoren van gedrag</vt:lpstr>
      <vt:lpstr>PowerPoint-presentatie</vt:lpstr>
      <vt:lpstr>Gedragsmodel en aangrijpingspunten interventies</vt:lpstr>
      <vt:lpstr>Gedragsmodel en aangrijpingspunten interventies</vt:lpstr>
      <vt:lpstr>Gedragsmodel en aangrijpingspunten interventies</vt:lpstr>
      <vt:lpstr>Gedragsmodel en aangrijpingspunten interventies</vt:lpstr>
      <vt:lpstr>Enkele algemene conclusies</vt:lpstr>
      <vt:lpstr>Dank voor uw aandacht! </vt:lpstr>
      <vt:lpstr>Lunchpauze</vt:lpstr>
      <vt:lpstr>Klaar voor de  start</vt:lpstr>
      <vt:lpstr>Programma vanmiddag</vt:lpstr>
      <vt:lpstr>Aan de slag met gfe-inzameling hoogbouw: bevindingen</vt:lpstr>
      <vt:lpstr>PowerPoint-presentatie</vt:lpstr>
      <vt:lpstr>Vraag: Welke zaken zijn u bijgebleven uit het ochtendprogramma?</vt:lpstr>
      <vt:lpstr>PowerPoint-presentatie</vt:lpstr>
      <vt:lpstr>Neem een bestaande flat of hoogbouw in jouw gemeente in gedachten waar je graag mee aan de slag zou willen.</vt:lpstr>
      <vt:lpstr>Basissituatie</vt:lpstr>
      <vt:lpstr>Vragen bij basispakket</vt:lpstr>
      <vt:lpstr>PowerPoint-presentatie</vt:lpstr>
      <vt:lpstr>Opslag in huis faciliteren: +24 tot 48%</vt:lpstr>
      <vt:lpstr>Vragen Opslag in huis faciliteren</vt:lpstr>
      <vt:lpstr>PowerPoint-presentatie</vt:lpstr>
      <vt:lpstr>Persoonlijke doelen: 0%</vt:lpstr>
      <vt:lpstr>Vraag bij persoonlijke doelen</vt:lpstr>
      <vt:lpstr>PowerPoint-presentatie</vt:lpstr>
      <vt:lpstr>Attitude-beinvloeding: +23%</vt:lpstr>
      <vt:lpstr>Vragen bij Attitude-beinvloeding</vt:lpstr>
      <vt:lpstr>PowerPoint-presentatie</vt:lpstr>
      <vt:lpstr>Afstand tot inzamelpunt aanpassen</vt:lpstr>
      <vt:lpstr>Vragen bij afstand tot container</vt:lpstr>
      <vt:lpstr>PowerPoint-presentatie</vt:lpstr>
      <vt:lpstr>cadeau vooraf: +15%</vt:lpstr>
      <vt:lpstr>Vragen bij cadeau vooraf</vt:lpstr>
      <vt:lpstr>PowerPoint-presentatie</vt:lpstr>
      <vt:lpstr>Beloning in vooruitzicht: +16%</vt:lpstr>
      <vt:lpstr>Vragen bij Beloning in vooruitzicht</vt:lpstr>
      <vt:lpstr>PowerPoint-presentatie</vt:lpstr>
      <vt:lpstr>Weerstand erkennen&amp;verminderen: ?</vt:lpstr>
      <vt:lpstr>Vragen bij weerstand erkennen/verminderen</vt:lpstr>
      <vt:lpstr>PowerPoint-presentatie</vt:lpstr>
      <vt:lpstr>Sociale norm: +?</vt:lpstr>
      <vt:lpstr>Vragen bij Sociale norm</vt:lpstr>
      <vt:lpstr>PowerPoint-presentatie</vt:lpstr>
      <vt:lpstr>Social modeling: +27%</vt:lpstr>
      <vt:lpstr>Vragen bij Social modeling</vt:lpstr>
      <vt:lpstr>PowerPoint-presentatie</vt:lpstr>
      <vt:lpstr>Groepsdoelen en feedback: +65%</vt:lpstr>
      <vt:lpstr>Vragen bij Groepsdoelen en feedback</vt:lpstr>
      <vt:lpstr>PowerPoint-presentatie</vt:lpstr>
      <vt:lpstr>Menukaart</vt:lpstr>
      <vt:lpstr>Menukaart</vt:lpstr>
      <vt:lpstr>PowerPoint-presentatie</vt:lpstr>
      <vt:lpstr>Andere interventies?</vt:lpstr>
      <vt:lpstr>PowerPoint-presentatie</vt:lpstr>
      <vt:lpstr>Vraag: wat heb je nog nodig?</vt:lpstr>
      <vt:lpstr>PowerPoint-presentatie</vt:lpstr>
      <vt:lpstr>Dank voor jullie input!</vt:lpstr>
      <vt:lpstr>Korte pauze </vt:lpstr>
      <vt:lpstr>Aan de slag met gfe-inzameling hoogbouw: onverwachte inzichten</vt:lpstr>
      <vt:lpstr>Ook leuk om te weten</vt:lpstr>
      <vt:lpstr>Impact van afstand tot (GFE-)container op scheidingsgedrag</vt:lpstr>
      <vt:lpstr>Gemiddeld % huishoudens dat per week GFE-afval aanbiedt</vt:lpstr>
      <vt:lpstr>Mentimeter</vt:lpstr>
      <vt:lpstr>PowerPoint-presentatie</vt:lpstr>
      <vt:lpstr>Spreiding Containers </vt:lpstr>
      <vt:lpstr>Gemiddeld % huishoudens dat per week GFE-afval aanbiedt</vt:lpstr>
      <vt:lpstr>Mentimeter</vt:lpstr>
      <vt:lpstr>PowerPoint-presentatie</vt:lpstr>
      <vt:lpstr>Wordt GFE- en restafval tegelijk weggebracht?</vt:lpstr>
      <vt:lpstr>Hoe lang wachten tot de volgende GFE-storting?</vt:lpstr>
      <vt:lpstr>Met enquêteren motiveer je mensen ook</vt:lpstr>
      <vt:lpstr>Aan de slag met gfe-inzameling hoogbouw: conclusies &amp; aanbevelingen</vt:lpstr>
      <vt:lpstr>Ga aan de slag met bronscheiding gfe hoogbouw</vt:lpstr>
      <vt:lpstr>Gebruik gedragsinterventies voor extra impact</vt:lpstr>
      <vt:lpstr>Zet in op maximale impact door hoogbouw, inzet andere materiaalstromen en laagbouw</vt:lpstr>
      <vt:lpstr>De impact op het scheidingspercentage voor Nederland, is in ieder geval 1,5% procentpunt stijging. Meer is haalbaar.</vt:lpstr>
      <vt:lpstr>De impact op het scheidingspercentage voor een stad als Rotterdam, is in ieder geval 4,7 procentpunt stijging</vt:lpstr>
      <vt:lpstr>Hier Mentimetervraag </vt:lpstr>
      <vt:lpstr>PowerPoint-presentatie</vt:lpstr>
      <vt:lpstr>Blijf van elkaar leren en doe waar nodig aanvullend (praktijk) onderzoek</vt:lpstr>
      <vt:lpstr>Hier Mentimetervraag </vt:lpstr>
      <vt:lpstr>PowerPoint-presentatie</vt:lpstr>
      <vt:lpstr>VANG-HHA en afsluiting</vt:lpstr>
      <vt:lpstr>Dank u voor uw aandacht en input!</vt:lpstr>
    </vt:vector>
  </TitlesOfParts>
  <Company>Rijkswaterstaat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Verstraeten, Arno (CIV)</dc:creator>
  <dc:description>Template by Orange Pepper_x000d_
2018</dc:description>
  <cp:lastModifiedBy>Weenk, Addie (WVL)</cp:lastModifiedBy>
  <cp:revision>154</cp:revision>
  <cp:lastPrinted>2020-05-28T06:51:53Z</cp:lastPrinted>
  <dcterms:created xsi:type="dcterms:W3CDTF">2018-04-16T08:21:44Z</dcterms:created>
  <dcterms:modified xsi:type="dcterms:W3CDTF">2020-06-05T09:47:25Z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0x01010093F390DB33DE524394BCD3F112965BC8</vt:lpwstr>
  </property>
</Properties>
</file>